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256" r:id="rId2"/>
    <p:sldId id="260" r:id="rId3"/>
    <p:sldId id="262" r:id="rId4"/>
    <p:sldId id="263" r:id="rId5"/>
    <p:sldId id="261" r:id="rId6"/>
    <p:sldId id="264" r:id="rId7"/>
    <p:sldId id="265" r:id="rId8"/>
    <p:sldId id="279" r:id="rId9"/>
    <p:sldId id="280" r:id="rId10"/>
    <p:sldId id="281" r:id="rId11"/>
    <p:sldId id="282" r:id="rId12"/>
    <p:sldId id="283" r:id="rId13"/>
    <p:sldId id="284" r:id="rId14"/>
    <p:sldId id="277" r:id="rId15"/>
    <p:sldId id="278" r:id="rId16"/>
    <p:sldId id="266" r:id="rId17"/>
    <p:sldId id="267" r:id="rId18"/>
    <p:sldId id="268" r:id="rId19"/>
    <p:sldId id="285" r:id="rId20"/>
    <p:sldId id="286" r:id="rId21"/>
    <p:sldId id="287" r:id="rId22"/>
    <p:sldId id="288" r:id="rId23"/>
    <p:sldId id="269" r:id="rId24"/>
    <p:sldId id="270" r:id="rId25"/>
    <p:sldId id="271" r:id="rId26"/>
    <p:sldId id="272" r:id="rId27"/>
    <p:sldId id="273" r:id="rId28"/>
    <p:sldId id="276" r:id="rId29"/>
    <p:sldId id="274" r:id="rId30"/>
    <p:sldId id="275" r:id="rId31"/>
    <p:sldId id="290" r:id="rId32"/>
    <p:sldId id="292" r:id="rId33"/>
    <p:sldId id="289" r:id="rId3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597FF"/>
    <a:srgbClr val="FF9E1D"/>
    <a:srgbClr val="D68B1C"/>
    <a:srgbClr val="D09622"/>
    <a:srgbClr val="CC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 autoAdjust="0"/>
    <p:restoredTop sz="94651" autoAdjust="0"/>
  </p:normalViewPr>
  <p:slideViewPr>
    <p:cSldViewPr>
      <p:cViewPr varScale="1">
        <p:scale>
          <a:sx n="83" d="100"/>
          <a:sy n="83" d="100"/>
        </p:scale>
        <p:origin x="1614" y="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hlavičky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k-SK"/>
          </a:p>
        </p:txBody>
      </p:sp>
      <p:sp>
        <p:nvSpPr>
          <p:cNvPr id="3" name="Zástupný symbol dátum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6EDDAE-E207-4435-8B86-11AEA469AB3E}" type="datetimeFigureOut">
              <a:rPr lang="sk-SK" smtClean="0"/>
              <a:pPr/>
              <a:t>8. 12. 2021</a:t>
            </a:fld>
            <a:endParaRPr lang="sk-SK"/>
          </a:p>
        </p:txBody>
      </p:sp>
      <p:sp>
        <p:nvSpPr>
          <p:cNvPr id="4" name="Zástupný symbol obrazu snímky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k-SK"/>
          </a:p>
        </p:txBody>
      </p:sp>
      <p:sp>
        <p:nvSpPr>
          <p:cNvPr id="5" name="Zástupný symbol poznámok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sk-SK"/>
              <a:t>Upravte štýl predlohy textu.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</a:p>
        </p:txBody>
      </p:sp>
      <p:sp>
        <p:nvSpPr>
          <p:cNvPr id="6" name="Zástupný symbol päty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k-SK"/>
          </a:p>
        </p:txBody>
      </p:sp>
      <p:sp>
        <p:nvSpPr>
          <p:cNvPr id="7" name="Zástupný symbol čísla snímky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FB1164-2EA0-4831-94AE-FDAAACB0A299}" type="slidenum">
              <a:rPr lang="sk-SK" smtClean="0"/>
              <a:pPr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40945616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obrazu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oznámo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k-SK" dirty="0"/>
          </a:p>
        </p:txBody>
      </p:sp>
      <p:sp>
        <p:nvSpPr>
          <p:cNvPr id="4" name="Zástupný symbol čísla snímky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FB1164-2EA0-4831-94AE-FDAAACB0A299}" type="slidenum">
              <a:rPr lang="sk-SK" smtClean="0"/>
              <a:pPr/>
              <a:t>4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0111108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obrazu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oznámo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k-SK" dirty="0"/>
          </a:p>
        </p:txBody>
      </p:sp>
      <p:sp>
        <p:nvSpPr>
          <p:cNvPr id="4" name="Zástupný symbol čísla snímky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FB1164-2EA0-4831-94AE-FDAAACB0A299}" type="slidenum">
              <a:rPr lang="sk-SK" smtClean="0"/>
              <a:pPr/>
              <a:t>17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0111108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48965" y="4192525"/>
            <a:ext cx="8246070" cy="122164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r">
              <a:defRPr sz="3600">
                <a:solidFill>
                  <a:srgbClr val="FFC000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8966" y="5566870"/>
            <a:ext cx="8246070" cy="458115"/>
          </a:xfrm>
        </p:spPr>
        <p:txBody>
          <a:bodyPr>
            <a:normAutofit/>
          </a:bodyPr>
          <a:lstStyle>
            <a:lvl1pPr marL="0" indent="0" algn="r">
              <a:buNone/>
              <a:defRPr sz="28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12/8/2021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3875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honeycomb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12/8/2021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607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honeycomb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12/8/2021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665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honeycomb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12/8/2021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609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honeycomb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965" y="1443835"/>
            <a:ext cx="8229600" cy="458115"/>
          </a:xfrm>
        </p:spPr>
        <p:txBody>
          <a:bodyPr>
            <a:normAutofit/>
          </a:bodyPr>
          <a:lstStyle>
            <a:lvl1pPr algn="r">
              <a:defRPr sz="3600">
                <a:solidFill>
                  <a:srgbClr val="FFC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965" y="2054655"/>
            <a:ext cx="8229600" cy="3918803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12/8/2021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471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honeycomb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3308" y="527605"/>
            <a:ext cx="6871725" cy="763525"/>
          </a:xfrm>
        </p:spPr>
        <p:txBody>
          <a:bodyPr>
            <a:normAutofit/>
          </a:bodyPr>
          <a:lstStyle>
            <a:lvl1pPr algn="l">
              <a:defRPr sz="3600">
                <a:solidFill>
                  <a:srgbClr val="FFC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23309" y="1443835"/>
            <a:ext cx="6871725" cy="4275740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12/8/2021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391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honeycomb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12/8/2021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441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honeycomb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33014"/>
            <a:ext cx="8229600" cy="58462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12/8/2021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791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honeycomb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965" y="1596540"/>
            <a:ext cx="8229600" cy="532180"/>
          </a:xfrm>
        </p:spPr>
        <p:txBody>
          <a:bodyPr>
            <a:normAutofit/>
          </a:bodyPr>
          <a:lstStyle>
            <a:lvl1pPr algn="r">
              <a:defRPr sz="3600">
                <a:solidFill>
                  <a:srgbClr val="FFC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8965" y="2188317"/>
            <a:ext cx="4040188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FFC00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8965" y="2818180"/>
            <a:ext cx="4040188" cy="3035058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36790" y="2188317"/>
            <a:ext cx="4041775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FFC00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36790" y="2818180"/>
            <a:ext cx="4041775" cy="3035058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12/8/2021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911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honeycomb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12/8/2021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773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honeycomb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12/8/2021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864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honeycomb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12/8/2021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452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honeycomb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74F12-AA26-4AC8-9962-C36BB8F32554}" type="datetimeFigureOut">
              <a:rPr lang="en-US" smtClean="0"/>
              <a:pPr/>
              <a:t>12/8/2021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039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mc:AlternateContent xmlns:mc="http://schemas.openxmlformats.org/markup-compatibility/2006" xmlns:p14="http://schemas.microsoft.com/office/powerpoint/2010/main">
    <mc:Choice Requires="p14">
      <p:transition spd="slow" p14:dur="2000">
        <p14:honeycomb/>
      </p:transition>
    </mc:Choice>
    <mc:Fallback xmlns="">
      <p:transition spd="slow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png"/><Relationship Id="rId18" Type="http://schemas.openxmlformats.org/officeDocument/2006/relationships/image" Target="../media/image49.png"/><Relationship Id="rId3" Type="http://schemas.microsoft.com/office/2007/relationships/hdphoto" Target="../media/hdphoto1.wdp"/><Relationship Id="rId21" Type="http://schemas.openxmlformats.org/officeDocument/2006/relationships/image" Target="../media/image52.png"/><Relationship Id="rId7" Type="http://schemas.openxmlformats.org/officeDocument/2006/relationships/image" Target="../media/image38.png"/><Relationship Id="rId12" Type="http://schemas.openxmlformats.org/officeDocument/2006/relationships/image" Target="../media/image43.png"/><Relationship Id="rId17" Type="http://schemas.openxmlformats.org/officeDocument/2006/relationships/image" Target="../media/image48.png"/><Relationship Id="rId2" Type="http://schemas.openxmlformats.org/officeDocument/2006/relationships/image" Target="../media/image34.jpeg"/><Relationship Id="rId16" Type="http://schemas.openxmlformats.org/officeDocument/2006/relationships/image" Target="../media/image47.png"/><Relationship Id="rId20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5" Type="http://schemas.openxmlformats.org/officeDocument/2006/relationships/image" Target="../media/image46.png"/><Relationship Id="rId10" Type="http://schemas.openxmlformats.org/officeDocument/2006/relationships/image" Target="../media/image41.png"/><Relationship Id="rId19" Type="http://schemas.openxmlformats.org/officeDocument/2006/relationships/image" Target="../media/image50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Relationship Id="rId14" Type="http://schemas.openxmlformats.org/officeDocument/2006/relationships/image" Target="../media/image45.png"/><Relationship Id="rId22" Type="http://schemas.openxmlformats.org/officeDocument/2006/relationships/image" Target="../media/image53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png"/><Relationship Id="rId18" Type="http://schemas.openxmlformats.org/officeDocument/2006/relationships/image" Target="../media/image49.png"/><Relationship Id="rId3" Type="http://schemas.microsoft.com/office/2007/relationships/hdphoto" Target="../media/hdphoto2.wdp"/><Relationship Id="rId21" Type="http://schemas.openxmlformats.org/officeDocument/2006/relationships/image" Target="../media/image52.png"/><Relationship Id="rId7" Type="http://schemas.openxmlformats.org/officeDocument/2006/relationships/image" Target="../media/image38.png"/><Relationship Id="rId12" Type="http://schemas.openxmlformats.org/officeDocument/2006/relationships/image" Target="../media/image43.png"/><Relationship Id="rId17" Type="http://schemas.openxmlformats.org/officeDocument/2006/relationships/image" Target="../media/image48.png"/><Relationship Id="rId2" Type="http://schemas.openxmlformats.org/officeDocument/2006/relationships/image" Target="../media/image54.jpeg"/><Relationship Id="rId16" Type="http://schemas.openxmlformats.org/officeDocument/2006/relationships/image" Target="../media/image47.png"/><Relationship Id="rId20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5" Type="http://schemas.openxmlformats.org/officeDocument/2006/relationships/image" Target="../media/image46.png"/><Relationship Id="rId10" Type="http://schemas.openxmlformats.org/officeDocument/2006/relationships/image" Target="../media/image41.png"/><Relationship Id="rId19" Type="http://schemas.openxmlformats.org/officeDocument/2006/relationships/image" Target="../media/image50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Relationship Id="rId14" Type="http://schemas.openxmlformats.org/officeDocument/2006/relationships/image" Target="../media/image45.png"/><Relationship Id="rId22" Type="http://schemas.openxmlformats.org/officeDocument/2006/relationships/image" Target="../media/image53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k-SK" dirty="0"/>
              <a:t>Tuzemský platobný styk</a:t>
            </a:r>
            <a:endParaRPr lang="en-US" dirty="0"/>
          </a:p>
        </p:txBody>
      </p:sp>
      <p:sp>
        <p:nvSpPr>
          <p:cNvPr id="4" name="Zástupný symbol dátumu 1"/>
          <p:cNvSpPr>
            <a:spLocks noGrp="1"/>
          </p:cNvSpPr>
          <p:nvPr>
            <p:ph type="dt" sz="half" idx="10"/>
          </p:nvPr>
        </p:nvSpPr>
        <p:spPr>
          <a:xfrm>
            <a:off x="7524328" y="6177690"/>
            <a:ext cx="2133600" cy="476250"/>
          </a:xfrm>
        </p:spPr>
        <p:txBody>
          <a:bodyPr/>
          <a:lstStyle/>
          <a:p>
            <a:pPr>
              <a:defRPr/>
            </a:pPr>
            <a:r>
              <a:rPr lang="sk-SK" dirty="0">
                <a:solidFill>
                  <a:schemeClr val="bg1"/>
                </a:solidFill>
              </a:rPr>
              <a:t>© Ing. Janka Olejníková</a:t>
            </a:r>
            <a:endParaRPr lang="es-E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920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honeycomb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sk-SK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Doklady hotovostného platobného styku:</a:t>
            </a:r>
          </a:p>
        </p:txBody>
      </p:sp>
      <p:sp>
        <p:nvSpPr>
          <p:cNvPr id="4" name="Bublina v tvare zaobleného obdĺžnika 3"/>
          <p:cNvSpPr/>
          <p:nvPr/>
        </p:nvSpPr>
        <p:spPr>
          <a:xfrm>
            <a:off x="143555" y="2054655"/>
            <a:ext cx="2443280" cy="916230"/>
          </a:xfrm>
          <a:prstGeom prst="wedgeRoundRectCallout">
            <a:avLst/>
          </a:prstGeom>
          <a:effectLst>
            <a:glow rad="228600">
              <a:schemeClr val="accent6">
                <a:satMod val="175000"/>
                <a:alpha val="40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k-SK" dirty="0">
                <a:solidFill>
                  <a:schemeClr val="dk1"/>
                </a:solidFill>
              </a:rPr>
              <a:t>Výpisy z registračných pokladníc</a:t>
            </a:r>
          </a:p>
        </p:txBody>
      </p:sp>
      <p:sp>
        <p:nvSpPr>
          <p:cNvPr id="5" name="Bublina v tvare zaobleného obdĺžnika 4"/>
          <p:cNvSpPr/>
          <p:nvPr/>
        </p:nvSpPr>
        <p:spPr>
          <a:xfrm>
            <a:off x="3197655" y="2502778"/>
            <a:ext cx="2443280" cy="916230"/>
          </a:xfrm>
          <a:prstGeom prst="wedgeRoundRectCallout">
            <a:avLst/>
          </a:prstGeom>
          <a:effectLst>
            <a:glow rad="228600">
              <a:schemeClr val="accent6">
                <a:satMod val="175000"/>
                <a:alpha val="40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k-SK" dirty="0"/>
              <a:t>Príjmové a výdavkové pokladničné doklady</a:t>
            </a:r>
          </a:p>
        </p:txBody>
      </p:sp>
      <p:sp>
        <p:nvSpPr>
          <p:cNvPr id="6" name="Bublina v tvare zaobleného obdĺžnika 5"/>
          <p:cNvSpPr/>
          <p:nvPr/>
        </p:nvSpPr>
        <p:spPr>
          <a:xfrm>
            <a:off x="907080" y="3629411"/>
            <a:ext cx="2443280" cy="916230"/>
          </a:xfrm>
          <a:prstGeom prst="wedgeRoundRectCallout">
            <a:avLst/>
          </a:prstGeom>
          <a:effectLst>
            <a:glow rad="228600">
              <a:schemeClr val="accent6">
                <a:satMod val="175000"/>
                <a:alpha val="40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k-SK" dirty="0"/>
              <a:t>Cestovné lístky</a:t>
            </a:r>
          </a:p>
        </p:txBody>
      </p:sp>
      <p:sp>
        <p:nvSpPr>
          <p:cNvPr id="7" name="Bublina v tvare zaobleného obdĺžnika 6"/>
          <p:cNvSpPr/>
          <p:nvPr/>
        </p:nvSpPr>
        <p:spPr>
          <a:xfrm>
            <a:off x="4724705" y="3887115"/>
            <a:ext cx="2443280" cy="916230"/>
          </a:xfrm>
          <a:prstGeom prst="wedgeRoundRectCallout">
            <a:avLst/>
          </a:prstGeom>
          <a:effectLst>
            <a:glow rad="228600">
              <a:schemeClr val="accent6">
                <a:satMod val="175000"/>
                <a:alpha val="40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k-SK" dirty="0"/>
              <a:t>Poštové poukazy na adresu</a:t>
            </a:r>
          </a:p>
        </p:txBody>
      </p:sp>
      <p:sp>
        <p:nvSpPr>
          <p:cNvPr id="8" name="Bublina v tvare zaobleného obdĺžnika 7"/>
          <p:cNvSpPr/>
          <p:nvPr/>
        </p:nvSpPr>
        <p:spPr>
          <a:xfrm>
            <a:off x="2434130" y="4933700"/>
            <a:ext cx="2443280" cy="916230"/>
          </a:xfrm>
          <a:prstGeom prst="wedgeRoundRectCallout">
            <a:avLst/>
          </a:prstGeom>
          <a:effectLst>
            <a:glow rad="228600">
              <a:schemeClr val="accent6">
                <a:satMod val="175000"/>
                <a:alpha val="40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k-SK" dirty="0"/>
              <a:t>Poštová dobierková poukážka</a:t>
            </a:r>
          </a:p>
        </p:txBody>
      </p:sp>
      <p:sp>
        <p:nvSpPr>
          <p:cNvPr id="9" name="Bublina v tvare zaobleného obdĺžnika 8"/>
          <p:cNvSpPr/>
          <p:nvPr/>
        </p:nvSpPr>
        <p:spPr>
          <a:xfrm>
            <a:off x="5182820" y="5566870"/>
            <a:ext cx="2443280" cy="916230"/>
          </a:xfrm>
          <a:prstGeom prst="wedgeRoundRectCallout">
            <a:avLst/>
          </a:prstGeom>
          <a:effectLst>
            <a:glow rad="228600">
              <a:schemeClr val="accent6">
                <a:satMod val="175000"/>
                <a:alpha val="40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k-SK" dirty="0"/>
              <a:t>Cenný list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9390" y="1102155"/>
            <a:ext cx="4314825" cy="28575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scene3d>
            <a:camera prst="isometricBottomDown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670" y="218608"/>
            <a:ext cx="2381250" cy="32004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scene3d>
            <a:camera prst="isometricOffAxis1Righ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0627" y="4191665"/>
            <a:ext cx="1123950" cy="24003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scene3d>
            <a:camera prst="perspectiveHeroicExtremeLeftFacing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4671" y="3581705"/>
            <a:ext cx="1723069" cy="3046699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scene3d>
            <a:camera prst="perspectiveHeroicExtremeLeftFacing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7917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honeycomb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" decel="100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7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" decel="100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37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" decel="100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37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" decel="100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37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" decel="100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3" presetClass="emph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3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3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set>
                                      <p:cBhvr>
                                        <p:cTn id="4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500"/>
                            </p:stCondLst>
                            <p:childTnLst>
                              <p:par>
                                <p:cTn id="42" presetID="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4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4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500"/>
                            </p:stCondLst>
                            <p:childTnLst>
                              <p:par>
                                <p:cTn id="48" presetID="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5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5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500"/>
                            </p:stCondLst>
                            <p:childTnLst>
                              <p:par>
                                <p:cTn id="54" presetID="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5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5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500"/>
                            </p:stCondLst>
                            <p:childTnLst>
                              <p:par>
                                <p:cTn id="60" presetID="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6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6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4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sk-SK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Doklady hotovostného platobného styku:</a:t>
            </a:r>
          </a:p>
        </p:txBody>
      </p:sp>
      <p:sp>
        <p:nvSpPr>
          <p:cNvPr id="4" name="Bublina v tvare zaobleného obdĺžnika 3"/>
          <p:cNvSpPr/>
          <p:nvPr/>
        </p:nvSpPr>
        <p:spPr>
          <a:xfrm>
            <a:off x="143555" y="2054655"/>
            <a:ext cx="2443280" cy="916230"/>
          </a:xfrm>
          <a:prstGeom prst="wedgeRoundRectCallout">
            <a:avLst/>
          </a:prstGeom>
          <a:effectLst>
            <a:glow rad="228600">
              <a:schemeClr val="accent6">
                <a:satMod val="175000"/>
                <a:alpha val="40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k-SK" dirty="0">
                <a:solidFill>
                  <a:schemeClr val="dk1"/>
                </a:solidFill>
              </a:rPr>
              <a:t>Výpisy z registračných pokladníc</a:t>
            </a:r>
          </a:p>
        </p:txBody>
      </p:sp>
      <p:sp>
        <p:nvSpPr>
          <p:cNvPr id="5" name="Bublina v tvare zaobleného obdĺžnika 4"/>
          <p:cNvSpPr/>
          <p:nvPr/>
        </p:nvSpPr>
        <p:spPr>
          <a:xfrm>
            <a:off x="3197655" y="2502778"/>
            <a:ext cx="2443280" cy="916230"/>
          </a:xfrm>
          <a:prstGeom prst="wedgeRoundRectCallout">
            <a:avLst/>
          </a:prstGeom>
          <a:effectLst>
            <a:glow rad="228600">
              <a:schemeClr val="accent6">
                <a:satMod val="175000"/>
                <a:alpha val="40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k-SK" dirty="0"/>
              <a:t>Príjmové a výdavkové pokladničné doklady</a:t>
            </a:r>
          </a:p>
        </p:txBody>
      </p:sp>
      <p:sp>
        <p:nvSpPr>
          <p:cNvPr id="6" name="Bublina v tvare zaobleného obdĺžnika 5"/>
          <p:cNvSpPr/>
          <p:nvPr/>
        </p:nvSpPr>
        <p:spPr>
          <a:xfrm>
            <a:off x="907080" y="3629411"/>
            <a:ext cx="2443280" cy="916230"/>
          </a:xfrm>
          <a:prstGeom prst="wedgeRoundRectCallout">
            <a:avLst/>
          </a:prstGeom>
          <a:effectLst>
            <a:glow rad="228600">
              <a:schemeClr val="accent6">
                <a:satMod val="175000"/>
                <a:alpha val="40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k-SK" dirty="0"/>
              <a:t>Cestovné lístky</a:t>
            </a:r>
          </a:p>
        </p:txBody>
      </p:sp>
      <p:sp>
        <p:nvSpPr>
          <p:cNvPr id="7" name="Bublina v tvare zaobleného obdĺžnika 6"/>
          <p:cNvSpPr/>
          <p:nvPr/>
        </p:nvSpPr>
        <p:spPr>
          <a:xfrm>
            <a:off x="4724705" y="3887115"/>
            <a:ext cx="2443280" cy="916230"/>
          </a:xfrm>
          <a:prstGeom prst="wedgeRoundRectCallout">
            <a:avLst/>
          </a:prstGeom>
          <a:effectLst>
            <a:glow rad="228600">
              <a:schemeClr val="accent6">
                <a:satMod val="175000"/>
                <a:alpha val="40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k-SK" dirty="0"/>
              <a:t>Poštové poukazy na adresu</a:t>
            </a:r>
          </a:p>
        </p:txBody>
      </p:sp>
      <p:sp>
        <p:nvSpPr>
          <p:cNvPr id="8" name="Bublina v tvare zaobleného obdĺžnika 7"/>
          <p:cNvSpPr/>
          <p:nvPr/>
        </p:nvSpPr>
        <p:spPr>
          <a:xfrm>
            <a:off x="2434130" y="4933700"/>
            <a:ext cx="2443280" cy="916230"/>
          </a:xfrm>
          <a:prstGeom prst="wedgeRoundRectCallout">
            <a:avLst/>
          </a:prstGeom>
          <a:effectLst>
            <a:glow rad="228600">
              <a:schemeClr val="accent6">
                <a:satMod val="175000"/>
                <a:alpha val="40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k-SK" dirty="0"/>
              <a:t>Poštová dobierková poukážka</a:t>
            </a:r>
          </a:p>
        </p:txBody>
      </p:sp>
      <p:sp>
        <p:nvSpPr>
          <p:cNvPr id="9" name="Bublina v tvare zaobleného obdĺžnika 8"/>
          <p:cNvSpPr/>
          <p:nvPr/>
        </p:nvSpPr>
        <p:spPr>
          <a:xfrm>
            <a:off x="5182820" y="5566870"/>
            <a:ext cx="2443280" cy="916230"/>
          </a:xfrm>
          <a:prstGeom prst="wedgeRoundRectCallout">
            <a:avLst/>
          </a:prstGeom>
          <a:effectLst>
            <a:glow rad="228600">
              <a:schemeClr val="accent6">
                <a:satMod val="175000"/>
                <a:alpha val="40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k-SK" dirty="0"/>
              <a:t>Cenný list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277" y="69797"/>
            <a:ext cx="7324938" cy="371014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glow rad="101600">
              <a:schemeClr val="accent6">
                <a:satMod val="175000"/>
                <a:alpha val="40000"/>
              </a:schemeClr>
            </a:glow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0227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honeycomb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" decel="100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7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" decel="100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37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" decel="100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37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" decel="100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37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" decel="100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3" presetClass="emph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3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3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set>
                                      <p:cBhvr>
                                        <p:cTn id="4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500"/>
                            </p:stCondLst>
                            <p:childTnLst>
                              <p:par>
                                <p:cTn id="42" presetID="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4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4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sk-SK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Doklady hotovostného platobného styku:</a:t>
            </a:r>
          </a:p>
        </p:txBody>
      </p:sp>
      <p:sp>
        <p:nvSpPr>
          <p:cNvPr id="4" name="Bublina v tvare zaobleného obdĺžnika 3"/>
          <p:cNvSpPr/>
          <p:nvPr/>
        </p:nvSpPr>
        <p:spPr>
          <a:xfrm>
            <a:off x="143555" y="2054655"/>
            <a:ext cx="2443280" cy="916230"/>
          </a:xfrm>
          <a:prstGeom prst="wedgeRoundRectCallout">
            <a:avLst/>
          </a:prstGeom>
          <a:effectLst>
            <a:glow rad="228600">
              <a:schemeClr val="accent6">
                <a:satMod val="175000"/>
                <a:alpha val="40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k-SK" dirty="0">
                <a:solidFill>
                  <a:schemeClr val="dk1"/>
                </a:solidFill>
              </a:rPr>
              <a:t>Výpisy z registračných pokladníc</a:t>
            </a:r>
          </a:p>
        </p:txBody>
      </p:sp>
      <p:sp>
        <p:nvSpPr>
          <p:cNvPr id="5" name="Bublina v tvare zaobleného obdĺžnika 4"/>
          <p:cNvSpPr/>
          <p:nvPr/>
        </p:nvSpPr>
        <p:spPr>
          <a:xfrm>
            <a:off x="3197655" y="2502778"/>
            <a:ext cx="2443280" cy="916230"/>
          </a:xfrm>
          <a:prstGeom prst="wedgeRoundRectCallout">
            <a:avLst/>
          </a:prstGeom>
          <a:effectLst>
            <a:glow rad="228600">
              <a:schemeClr val="accent6">
                <a:satMod val="175000"/>
                <a:alpha val="40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k-SK" dirty="0"/>
              <a:t>Príjmové a výdavkové pokladničné doklady</a:t>
            </a:r>
          </a:p>
        </p:txBody>
      </p:sp>
      <p:sp>
        <p:nvSpPr>
          <p:cNvPr id="6" name="Bublina v tvare zaobleného obdĺžnika 5"/>
          <p:cNvSpPr/>
          <p:nvPr/>
        </p:nvSpPr>
        <p:spPr>
          <a:xfrm>
            <a:off x="907080" y="3629411"/>
            <a:ext cx="2443280" cy="916230"/>
          </a:xfrm>
          <a:prstGeom prst="wedgeRoundRectCallout">
            <a:avLst/>
          </a:prstGeom>
          <a:effectLst>
            <a:glow rad="228600">
              <a:schemeClr val="accent6">
                <a:satMod val="175000"/>
                <a:alpha val="40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k-SK" dirty="0"/>
              <a:t>Cestovné lístky</a:t>
            </a:r>
          </a:p>
        </p:txBody>
      </p:sp>
      <p:sp>
        <p:nvSpPr>
          <p:cNvPr id="7" name="Bublina v tvare zaobleného obdĺžnika 6"/>
          <p:cNvSpPr/>
          <p:nvPr/>
        </p:nvSpPr>
        <p:spPr>
          <a:xfrm>
            <a:off x="4724705" y="3887115"/>
            <a:ext cx="2443280" cy="916230"/>
          </a:xfrm>
          <a:prstGeom prst="wedgeRoundRectCallout">
            <a:avLst/>
          </a:prstGeom>
          <a:effectLst>
            <a:glow rad="228600">
              <a:schemeClr val="accent6">
                <a:satMod val="175000"/>
                <a:alpha val="40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k-SK" dirty="0"/>
              <a:t>Poštové poukazy na adresu</a:t>
            </a:r>
          </a:p>
        </p:txBody>
      </p:sp>
      <p:sp>
        <p:nvSpPr>
          <p:cNvPr id="8" name="Bublina v tvare zaobleného obdĺžnika 7"/>
          <p:cNvSpPr/>
          <p:nvPr/>
        </p:nvSpPr>
        <p:spPr>
          <a:xfrm>
            <a:off x="2434130" y="4933700"/>
            <a:ext cx="2443280" cy="916230"/>
          </a:xfrm>
          <a:prstGeom prst="wedgeRoundRectCallout">
            <a:avLst/>
          </a:prstGeom>
          <a:effectLst>
            <a:glow rad="228600">
              <a:schemeClr val="accent6">
                <a:satMod val="175000"/>
                <a:alpha val="40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k-SK" dirty="0"/>
              <a:t>Poštová dobierková poukážka</a:t>
            </a:r>
          </a:p>
        </p:txBody>
      </p:sp>
      <p:sp>
        <p:nvSpPr>
          <p:cNvPr id="9" name="Bublina v tvare zaobleného obdĺžnika 8"/>
          <p:cNvSpPr/>
          <p:nvPr/>
        </p:nvSpPr>
        <p:spPr>
          <a:xfrm>
            <a:off x="5182820" y="5566870"/>
            <a:ext cx="2443280" cy="916230"/>
          </a:xfrm>
          <a:prstGeom prst="wedgeRoundRectCallout">
            <a:avLst/>
          </a:prstGeom>
          <a:effectLst>
            <a:glow rad="228600">
              <a:schemeClr val="accent6">
                <a:satMod val="175000"/>
                <a:alpha val="40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k-SK" dirty="0"/>
              <a:t>Cenný list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1180" y="69490"/>
            <a:ext cx="4786430" cy="464050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glow rad="101600">
              <a:schemeClr val="accent6">
                <a:satMod val="175000"/>
                <a:alpha val="40000"/>
              </a:schemeClr>
            </a:glow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35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honeycomb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" decel="100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7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" decel="100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37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" decel="100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37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" decel="100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37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" decel="100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3" presetClass="emph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3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3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set>
                                      <p:cBhvr>
                                        <p:cTn id="4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500"/>
                            </p:stCondLst>
                            <p:childTnLst>
                              <p:par>
                                <p:cTn id="42" presetID="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4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4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sk-SK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Doklady hotovostného platobného styku:</a:t>
            </a:r>
          </a:p>
        </p:txBody>
      </p:sp>
      <p:sp>
        <p:nvSpPr>
          <p:cNvPr id="4" name="Bublina v tvare zaobleného obdĺžnika 3"/>
          <p:cNvSpPr/>
          <p:nvPr/>
        </p:nvSpPr>
        <p:spPr>
          <a:xfrm>
            <a:off x="143555" y="2054655"/>
            <a:ext cx="2443280" cy="916230"/>
          </a:xfrm>
          <a:prstGeom prst="wedgeRoundRectCallout">
            <a:avLst/>
          </a:prstGeom>
          <a:effectLst>
            <a:glow rad="228600">
              <a:schemeClr val="accent6">
                <a:satMod val="175000"/>
                <a:alpha val="40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k-SK" dirty="0">
                <a:solidFill>
                  <a:schemeClr val="dk1"/>
                </a:solidFill>
              </a:rPr>
              <a:t>Výpisy z registračných pokladníc</a:t>
            </a:r>
          </a:p>
        </p:txBody>
      </p:sp>
      <p:sp>
        <p:nvSpPr>
          <p:cNvPr id="5" name="Bublina v tvare zaobleného obdĺžnika 4"/>
          <p:cNvSpPr/>
          <p:nvPr/>
        </p:nvSpPr>
        <p:spPr>
          <a:xfrm>
            <a:off x="3197655" y="2502778"/>
            <a:ext cx="2443280" cy="916230"/>
          </a:xfrm>
          <a:prstGeom prst="wedgeRoundRectCallout">
            <a:avLst/>
          </a:prstGeom>
          <a:effectLst>
            <a:glow rad="228600">
              <a:schemeClr val="accent6">
                <a:satMod val="175000"/>
                <a:alpha val="40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k-SK" dirty="0"/>
              <a:t>Príjmové a výdavkové pokladničné doklady</a:t>
            </a:r>
          </a:p>
        </p:txBody>
      </p:sp>
      <p:sp>
        <p:nvSpPr>
          <p:cNvPr id="6" name="Bublina v tvare zaobleného obdĺžnika 5"/>
          <p:cNvSpPr/>
          <p:nvPr/>
        </p:nvSpPr>
        <p:spPr>
          <a:xfrm>
            <a:off x="907080" y="3629411"/>
            <a:ext cx="2443280" cy="916230"/>
          </a:xfrm>
          <a:prstGeom prst="wedgeRoundRectCallout">
            <a:avLst/>
          </a:prstGeom>
          <a:effectLst>
            <a:glow rad="228600">
              <a:schemeClr val="accent6">
                <a:satMod val="175000"/>
                <a:alpha val="40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k-SK" dirty="0"/>
              <a:t>Cestovné lístky</a:t>
            </a:r>
          </a:p>
        </p:txBody>
      </p:sp>
      <p:sp>
        <p:nvSpPr>
          <p:cNvPr id="7" name="Bublina v tvare zaobleného obdĺžnika 6"/>
          <p:cNvSpPr/>
          <p:nvPr/>
        </p:nvSpPr>
        <p:spPr>
          <a:xfrm>
            <a:off x="4724705" y="3887115"/>
            <a:ext cx="2443280" cy="916230"/>
          </a:xfrm>
          <a:prstGeom prst="wedgeRoundRectCallout">
            <a:avLst/>
          </a:prstGeom>
          <a:effectLst>
            <a:glow rad="228600">
              <a:schemeClr val="accent6">
                <a:satMod val="175000"/>
                <a:alpha val="40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k-SK" dirty="0"/>
              <a:t>Poštové poukazy na adresu</a:t>
            </a:r>
          </a:p>
        </p:txBody>
      </p:sp>
      <p:sp>
        <p:nvSpPr>
          <p:cNvPr id="8" name="Bublina v tvare zaobleného obdĺžnika 7"/>
          <p:cNvSpPr/>
          <p:nvPr/>
        </p:nvSpPr>
        <p:spPr>
          <a:xfrm>
            <a:off x="2434130" y="4933700"/>
            <a:ext cx="2443280" cy="916230"/>
          </a:xfrm>
          <a:prstGeom prst="wedgeRoundRectCallout">
            <a:avLst/>
          </a:prstGeom>
          <a:effectLst>
            <a:glow rad="228600">
              <a:schemeClr val="accent6">
                <a:satMod val="175000"/>
                <a:alpha val="40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k-SK" dirty="0"/>
              <a:t>Poštová dobierková poukážka</a:t>
            </a:r>
          </a:p>
        </p:txBody>
      </p:sp>
      <p:sp>
        <p:nvSpPr>
          <p:cNvPr id="9" name="Bublina v tvare zaobleného obdĺžnika 8"/>
          <p:cNvSpPr/>
          <p:nvPr/>
        </p:nvSpPr>
        <p:spPr>
          <a:xfrm>
            <a:off x="5182820" y="5566870"/>
            <a:ext cx="2443280" cy="916230"/>
          </a:xfrm>
          <a:prstGeom prst="wedgeRoundRectCallout">
            <a:avLst/>
          </a:prstGeom>
          <a:effectLst>
            <a:glow rad="228600">
              <a:schemeClr val="accent6">
                <a:satMod val="175000"/>
                <a:alpha val="40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k-SK" dirty="0"/>
              <a:t>Cenný list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018" y="2205857"/>
            <a:ext cx="4820683" cy="3026384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glow rad="101600">
              <a:schemeClr val="accent6">
                <a:satMod val="175000"/>
                <a:alpha val="40000"/>
              </a:schemeClr>
            </a:glow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8615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honeycomb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" decel="100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7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" decel="100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37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" decel="100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37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" decel="100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37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" decel="100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3" presetClass="emph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3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set>
                                      <p:cBhvr>
                                        <p:cTn id="4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500"/>
                            </p:stCondLst>
                            <p:childTnLst>
                              <p:par>
                                <p:cTn id="42" presetID="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4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4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sk-SK" dirty="0"/>
              <a:t>POZOR! Logická hádanka</a:t>
            </a:r>
          </a:p>
        </p:txBody>
      </p:sp>
      <p:sp>
        <p:nvSpPr>
          <p:cNvPr id="3" name="Zástupný symbol obsahu 2"/>
          <p:cNvSpPr>
            <a:spLocks noGrp="1"/>
          </p:cNvSpPr>
          <p:nvPr>
            <p:ph idx="1"/>
          </p:nvPr>
        </p:nvSpPr>
        <p:spPr>
          <a:xfrm>
            <a:off x="448965" y="2258887"/>
            <a:ext cx="8229600" cy="3918803"/>
          </a:xfrm>
        </p:spPr>
        <p:txBody>
          <a:bodyPr/>
          <a:lstStyle/>
          <a:p>
            <a:pPr marL="0" indent="0">
              <a:buNone/>
            </a:pPr>
            <a:r>
              <a:rPr lang="sk-SK" dirty="0"/>
              <a:t>Šálka a lyžička spolu stoja 1,10€.</a:t>
            </a:r>
          </a:p>
          <a:p>
            <a:pPr marL="0" indent="0">
              <a:buNone/>
            </a:pPr>
            <a:r>
              <a:rPr lang="sk-SK" dirty="0"/>
              <a:t>Šálka stojí o jedno euro viac ako lyžička.</a:t>
            </a:r>
          </a:p>
          <a:p>
            <a:pPr marL="0" indent="0">
              <a:buNone/>
            </a:pPr>
            <a:r>
              <a:rPr lang="sk-SK" u="sng" dirty="0"/>
              <a:t>Koľko stojí lyžička?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5770" y="3348709"/>
            <a:ext cx="2406282" cy="328709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glow rad="139700">
              <a:schemeClr val="accent5">
                <a:satMod val="175000"/>
                <a:alpha val="4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6818" y="1274238"/>
            <a:ext cx="2348217" cy="230746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glow rad="228600">
              <a:schemeClr val="accent6">
                <a:satMod val="175000"/>
                <a:alpha val="40000"/>
              </a:schemeClr>
            </a:glow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perspectiveContrastingLeftFacing"/>
            <a:lightRig rig="contrasting" dir="t">
              <a:rot lat="0" lon="0" rev="4200000"/>
            </a:lightRig>
          </a:scene3d>
          <a:sp3d prstMaterial="plastic">
            <a:bevelT w="381000" h="114300" prst="coolSlan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73612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honeycomb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sk-SK" dirty="0"/>
              <a:t>POZOR! Logická hádanka</a:t>
            </a:r>
          </a:p>
        </p:txBody>
      </p:sp>
      <p:sp>
        <p:nvSpPr>
          <p:cNvPr id="3" name="Zástupný symbol obsahu 2"/>
          <p:cNvSpPr>
            <a:spLocks noGrp="1"/>
          </p:cNvSpPr>
          <p:nvPr>
            <p:ph idx="1"/>
          </p:nvPr>
        </p:nvSpPr>
        <p:spPr>
          <a:xfrm>
            <a:off x="448965" y="2054655"/>
            <a:ext cx="8229600" cy="442844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sk-SK" dirty="0"/>
              <a:t>SPRÁVNA ODPOVEĎ:</a:t>
            </a:r>
          </a:p>
          <a:p>
            <a:pPr marL="0" indent="0">
              <a:buNone/>
            </a:pPr>
            <a:r>
              <a:rPr lang="sk-SK" b="1" u="sng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 CENTOV!</a:t>
            </a:r>
          </a:p>
          <a:p>
            <a:pPr marL="0" indent="0">
              <a:buNone/>
            </a:pPr>
            <a:endParaRPr lang="sk-SK" dirty="0"/>
          </a:p>
          <a:p>
            <a:pPr marL="0" indent="0">
              <a:buNone/>
            </a:pPr>
            <a:r>
              <a:rPr lang="sk-SK" dirty="0"/>
              <a:t>Mysleli ste si 10 centov? </a:t>
            </a:r>
          </a:p>
          <a:p>
            <a:pPr marL="0" indent="0">
              <a:buNone/>
            </a:pPr>
            <a:r>
              <a:rPr lang="sk-SK" sz="2400" dirty="0"/>
              <a:t>Ak by lyžička stála 10 centov, výsledná suma šálky by bola 1,2€ (10 centov lyžička plus 1,1€ šálka)</a:t>
            </a:r>
          </a:p>
          <a:p>
            <a:pPr marL="0" indent="0">
              <a:buNone/>
            </a:pPr>
            <a:r>
              <a:rPr lang="sk-SK" sz="2400" dirty="0"/>
              <a:t>Takto lyžička stojí 0,05€ + šálka o euro viac, čiže 1,05 =</a:t>
            </a:r>
            <a:r>
              <a:rPr lang="en-US" sz="2400" dirty="0"/>
              <a:t>&gt;</a:t>
            </a:r>
            <a:r>
              <a:rPr lang="sk-SK" sz="2400" dirty="0"/>
              <a:t> spolu</a:t>
            </a:r>
          </a:p>
          <a:p>
            <a:pPr marL="0" indent="0">
              <a:buNone/>
            </a:pPr>
            <a:r>
              <a:rPr lang="sk-SK" sz="2400" dirty="0"/>
              <a:t> 0,05 + 1,05 = 1,1€</a:t>
            </a:r>
          </a:p>
          <a:p>
            <a:pPr marL="0" indent="0">
              <a:buNone/>
            </a:pPr>
            <a:endParaRPr lang="sk-SK" sz="2400" dirty="0"/>
          </a:p>
          <a:p>
            <a:pPr marL="0" indent="0">
              <a:buNone/>
            </a:pPr>
            <a:r>
              <a:rPr lang="sk-SK" dirty="0"/>
              <a:t>P.S. Viac ako 50% študentov </a:t>
            </a:r>
            <a:r>
              <a:rPr lang="sk-SK" dirty="0" err="1"/>
              <a:t>Harvardu</a:t>
            </a:r>
            <a:r>
              <a:rPr lang="sk-SK" dirty="0"/>
              <a:t> tiež odpovedalo nesprávne ;)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5628" y="680310"/>
            <a:ext cx="3684692" cy="290139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  <a:reflection blurRad="6350" stA="50000" endA="295" endPos="92000" dist="101600" dir="5400000" sy="-100000" algn="bl" rotWithShape="0"/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76627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honeycomb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sk-SK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Bezhotovostný platobný styk</a:t>
            </a:r>
          </a:p>
        </p:txBody>
      </p:sp>
      <p:sp>
        <p:nvSpPr>
          <p:cNvPr id="3" name="Zástupný symbol obsahu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sk-SK" dirty="0"/>
              <a:t> uskutočňuje sa prostredníctvom banky prevodom peňazí na účtoch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sk-SK" dirty="0"/>
              <a:t> peniaze nie sú fyzicky prítomné</a:t>
            </a:r>
          </a:p>
          <a:p>
            <a:pPr>
              <a:buFont typeface="Courier New" panose="02070309020205020404" pitchFamily="49" charset="0"/>
              <a:buChar char="o"/>
            </a:pPr>
            <a:endParaRPr lang="sk-SK" dirty="0"/>
          </a:p>
          <a:p>
            <a:pPr>
              <a:buFont typeface="Courier New" panose="02070309020205020404" pitchFamily="49" charset="0"/>
              <a:buChar char="o"/>
            </a:pPr>
            <a:r>
              <a:rPr lang="sk-SK" dirty="0"/>
              <a:t> VÝHODY:</a:t>
            </a:r>
          </a:p>
          <a:p>
            <a:pPr marL="0" indent="0">
              <a:buNone/>
            </a:pPr>
            <a:r>
              <a:rPr lang="en-US" sz="2400" dirty="0"/>
              <a:t>+ </a:t>
            </a:r>
            <a:r>
              <a:rPr lang="sk-SK" sz="2400" dirty="0"/>
              <a:t>Rýchly a pohotový</a:t>
            </a:r>
          </a:p>
          <a:p>
            <a:pPr marL="0" indent="0">
              <a:buNone/>
            </a:pPr>
            <a:r>
              <a:rPr lang="en-US" sz="2400" dirty="0"/>
              <a:t>+ </a:t>
            </a:r>
            <a:r>
              <a:rPr lang="sk-SK" sz="2400" dirty="0"/>
              <a:t>Hospodárny</a:t>
            </a:r>
          </a:p>
          <a:p>
            <a:pPr marL="0" indent="0">
              <a:buNone/>
            </a:pPr>
            <a:r>
              <a:rPr lang="en-US" sz="2400" dirty="0"/>
              <a:t>+ </a:t>
            </a:r>
            <a:r>
              <a:rPr lang="sk-SK" sz="2400" dirty="0"/>
              <a:t>Bezpečný</a:t>
            </a:r>
          </a:p>
          <a:p>
            <a:pPr marL="0" indent="0">
              <a:buNone/>
            </a:pPr>
            <a:r>
              <a:rPr lang="en-US" sz="2400" dirty="0"/>
              <a:t>+ </a:t>
            </a:r>
            <a:r>
              <a:rPr lang="sk-SK" sz="2400" dirty="0"/>
              <a:t>pohodlný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8902" y="3429000"/>
            <a:ext cx="3422273" cy="29900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glow rad="139700">
              <a:schemeClr val="accent6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w="114300" prst="hardEdge"/>
          </a:sp3d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4937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honeycomb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Zástupný symbol obsahu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k-SK" dirty="0"/>
          </a:p>
          <a:p>
            <a:pPr lvl="2"/>
            <a:r>
              <a:rPr lang="sk-SK" dirty="0"/>
              <a:t> = </a:t>
            </a:r>
          </a:p>
          <a:p>
            <a:pPr lvl="2"/>
            <a:endParaRPr lang="sk-SK" dirty="0"/>
          </a:p>
          <a:p>
            <a:pPr lvl="3"/>
            <a:endParaRPr lang="sk-SK" dirty="0"/>
          </a:p>
          <a:p>
            <a:pPr marL="1828800" lvl="4" indent="0">
              <a:buNone/>
            </a:pPr>
            <a:r>
              <a:rPr lang="sk-SK" dirty="0"/>
              <a:t>   =  </a:t>
            </a:r>
          </a:p>
          <a:p>
            <a:pPr lvl="2"/>
            <a:endParaRPr lang="sk-SK" dirty="0"/>
          </a:p>
        </p:txBody>
      </p:sp>
      <p:sp>
        <p:nvSpPr>
          <p:cNvPr id="18" name="Nadpis 1"/>
          <p:cNvSpPr txBox="1">
            <a:spLocks/>
          </p:cNvSpPr>
          <p:nvPr/>
        </p:nvSpPr>
        <p:spPr>
          <a:xfrm>
            <a:off x="160025" y="1443835"/>
            <a:ext cx="8229600" cy="4581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r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FFC000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sk-SK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Účastníci platobného styku:</a:t>
            </a:r>
          </a:p>
        </p:txBody>
      </p:sp>
      <p:sp>
        <p:nvSpPr>
          <p:cNvPr id="19" name="BlokTextu 18"/>
          <p:cNvSpPr txBox="1"/>
          <p:nvPr/>
        </p:nvSpPr>
        <p:spPr>
          <a:xfrm>
            <a:off x="722069" y="2601553"/>
            <a:ext cx="845296" cy="369332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sk-SK" dirty="0"/>
              <a:t>Platiteľ</a:t>
            </a:r>
          </a:p>
        </p:txBody>
      </p:sp>
      <p:sp>
        <p:nvSpPr>
          <p:cNvPr id="20" name="BlokTextu 19"/>
          <p:cNvSpPr txBox="1"/>
          <p:nvPr/>
        </p:nvSpPr>
        <p:spPr>
          <a:xfrm>
            <a:off x="2196550" y="2608586"/>
            <a:ext cx="729687" cy="369332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sk-SK" dirty="0"/>
              <a:t>dlžník</a:t>
            </a:r>
          </a:p>
        </p:txBody>
      </p:sp>
      <p:sp>
        <p:nvSpPr>
          <p:cNvPr id="21" name="BlokTextu 20"/>
          <p:cNvSpPr txBox="1"/>
          <p:nvPr/>
        </p:nvSpPr>
        <p:spPr>
          <a:xfrm>
            <a:off x="722069" y="3734410"/>
            <a:ext cx="1663917" cy="369332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sk-SK" dirty="0"/>
              <a:t>Príjemca peňazí</a:t>
            </a:r>
          </a:p>
        </p:txBody>
      </p:sp>
      <p:sp>
        <p:nvSpPr>
          <p:cNvPr id="22" name="BlokTextu 21"/>
          <p:cNvSpPr txBox="1"/>
          <p:nvPr/>
        </p:nvSpPr>
        <p:spPr>
          <a:xfrm>
            <a:off x="2886519" y="3746840"/>
            <a:ext cx="785856" cy="369332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sk-SK" dirty="0"/>
              <a:t>veriteľ</a:t>
            </a:r>
          </a:p>
        </p:txBody>
      </p:sp>
      <p:sp>
        <p:nvSpPr>
          <p:cNvPr id="23" name="BlokTextu 22"/>
          <p:cNvSpPr txBox="1"/>
          <p:nvPr/>
        </p:nvSpPr>
        <p:spPr>
          <a:xfrm>
            <a:off x="761332" y="4909145"/>
            <a:ext cx="1041311" cy="369332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sk-SK" dirty="0"/>
              <a:t>Inštitúcia</a:t>
            </a:r>
          </a:p>
        </p:txBody>
      </p:sp>
      <p:sp>
        <p:nvSpPr>
          <p:cNvPr id="24" name="BlokTextu 23"/>
          <p:cNvSpPr txBox="1"/>
          <p:nvPr/>
        </p:nvSpPr>
        <p:spPr>
          <a:xfrm>
            <a:off x="2585226" y="4909144"/>
            <a:ext cx="749757" cy="369332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sk-SK" dirty="0"/>
              <a:t>banka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1775" y="4979511"/>
            <a:ext cx="20955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Vývojový diagram: dierna páska 16"/>
          <p:cNvSpPr/>
          <p:nvPr/>
        </p:nvSpPr>
        <p:spPr>
          <a:xfrm>
            <a:off x="4113885" y="2525200"/>
            <a:ext cx="3970330" cy="522037"/>
          </a:xfrm>
          <a:prstGeom prst="flowChartPunchedTap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dirty="0"/>
              <a:t>osoba, z účtu ktorej sa odpisujú peniaze</a:t>
            </a:r>
          </a:p>
        </p:txBody>
      </p:sp>
      <p:sp>
        <p:nvSpPr>
          <p:cNvPr id="25" name="Pruhovaná šípka vpravo 24"/>
          <p:cNvSpPr/>
          <p:nvPr/>
        </p:nvSpPr>
        <p:spPr>
          <a:xfrm>
            <a:off x="3197655" y="2665475"/>
            <a:ext cx="458115" cy="197097"/>
          </a:xfrm>
          <a:prstGeom prst="striped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28" name="Pruhovaná šípka vpravo 27"/>
          <p:cNvSpPr/>
          <p:nvPr/>
        </p:nvSpPr>
        <p:spPr>
          <a:xfrm>
            <a:off x="3961180" y="3820527"/>
            <a:ext cx="458115" cy="197097"/>
          </a:xfrm>
          <a:prstGeom prst="striped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29" name="Pruhovaná šípka vpravo 28"/>
          <p:cNvSpPr/>
          <p:nvPr/>
        </p:nvSpPr>
        <p:spPr>
          <a:xfrm>
            <a:off x="3655770" y="5011014"/>
            <a:ext cx="458115" cy="197097"/>
          </a:xfrm>
          <a:prstGeom prst="striped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30" name="Vývojový diagram: dierna páska 29"/>
          <p:cNvSpPr/>
          <p:nvPr/>
        </p:nvSpPr>
        <p:spPr>
          <a:xfrm>
            <a:off x="4724705" y="3670488"/>
            <a:ext cx="4123035" cy="522037"/>
          </a:xfrm>
          <a:prstGeom prst="flowChartPunchedTap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dirty="0"/>
              <a:t>osoba, na účet ktorej sa pripisujú peniaze</a:t>
            </a:r>
          </a:p>
        </p:txBody>
      </p:sp>
      <p:sp>
        <p:nvSpPr>
          <p:cNvPr id="31" name="Vývojový diagram: dierna páska 30"/>
          <p:cNvSpPr/>
          <p:nvPr/>
        </p:nvSpPr>
        <p:spPr>
          <a:xfrm>
            <a:off x="4572000" y="4832792"/>
            <a:ext cx="4123340" cy="522037"/>
          </a:xfrm>
          <a:prstGeom prst="flowChartPunchedTap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dirty="0"/>
              <a:t>Inštitúcia, ktorá vykonáva prevod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6345" y="527605"/>
            <a:ext cx="2675463" cy="1825316"/>
          </a:xfrm>
          <a:prstGeom prst="rect">
            <a:avLst/>
          </a:prstGeom>
          <a:ln>
            <a:noFill/>
          </a:ln>
          <a:effectLst>
            <a:glow rad="228600">
              <a:schemeClr val="accent6">
                <a:satMod val="175000"/>
                <a:alpha val="40000"/>
              </a:schemeClr>
            </a:glow>
            <a:softEdge rad="112500"/>
          </a:effectLst>
          <a:scene3d>
            <a:camera prst="isometricTopUp"/>
            <a:lightRig rig="threePt" dir="t"/>
          </a:scene3d>
          <a:sp3d>
            <a:bevelT w="165100" prst="coolSlant"/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75659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honeycomb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sk-SK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Doklady bezhotovostného platobného styku:</a:t>
            </a:r>
          </a:p>
        </p:txBody>
      </p:sp>
      <p:sp>
        <p:nvSpPr>
          <p:cNvPr id="4" name="Bublina v tvare zaobleného obdĺžnika 3"/>
          <p:cNvSpPr/>
          <p:nvPr/>
        </p:nvSpPr>
        <p:spPr>
          <a:xfrm>
            <a:off x="143555" y="2054655"/>
            <a:ext cx="2443280" cy="916230"/>
          </a:xfrm>
          <a:prstGeom prst="wedgeRoundRectCallout">
            <a:avLst/>
          </a:prstGeom>
          <a:effectLst>
            <a:glow rad="228600">
              <a:schemeClr val="accent6">
                <a:satMod val="175000"/>
                <a:alpha val="40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k-SK" dirty="0">
                <a:solidFill>
                  <a:schemeClr val="dk1"/>
                </a:solidFill>
              </a:rPr>
              <a:t>Prevodný príkaz</a:t>
            </a:r>
          </a:p>
        </p:txBody>
      </p:sp>
      <p:sp>
        <p:nvSpPr>
          <p:cNvPr id="5" name="Bublina v tvare zaobleného obdĺžnika 4"/>
          <p:cNvSpPr/>
          <p:nvPr/>
        </p:nvSpPr>
        <p:spPr>
          <a:xfrm>
            <a:off x="1059785" y="3123590"/>
            <a:ext cx="2443280" cy="916230"/>
          </a:xfrm>
          <a:prstGeom prst="wedgeRoundRectCallout">
            <a:avLst/>
          </a:prstGeom>
          <a:effectLst>
            <a:glow rad="228600">
              <a:schemeClr val="accent6">
                <a:satMod val="175000"/>
                <a:alpha val="40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k-SK" dirty="0"/>
              <a:t>Šek na zúčtovanie</a:t>
            </a:r>
          </a:p>
        </p:txBody>
      </p:sp>
      <p:sp>
        <p:nvSpPr>
          <p:cNvPr id="6" name="Bublina v tvare zaobleného obdĺžnika 5"/>
          <p:cNvSpPr/>
          <p:nvPr/>
        </p:nvSpPr>
        <p:spPr>
          <a:xfrm>
            <a:off x="2281425" y="4192525"/>
            <a:ext cx="2443280" cy="916230"/>
          </a:xfrm>
          <a:prstGeom prst="wedgeRoundRectCallout">
            <a:avLst/>
          </a:prstGeom>
          <a:effectLst>
            <a:glow rad="228600">
              <a:schemeClr val="accent6">
                <a:satMod val="175000"/>
                <a:alpha val="40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k-SK" dirty="0"/>
              <a:t>Platobná karta</a:t>
            </a:r>
          </a:p>
        </p:txBody>
      </p:sp>
      <p:sp>
        <p:nvSpPr>
          <p:cNvPr id="7" name="Bublina v tvare zaobleného obdĺžnika 6"/>
          <p:cNvSpPr/>
          <p:nvPr/>
        </p:nvSpPr>
        <p:spPr>
          <a:xfrm>
            <a:off x="3503065" y="5261460"/>
            <a:ext cx="2443280" cy="916230"/>
          </a:xfrm>
          <a:prstGeom prst="wedgeRoundRectCallout">
            <a:avLst/>
          </a:prstGeom>
          <a:effectLst>
            <a:glow rad="228600">
              <a:schemeClr val="accent6">
                <a:satMod val="175000"/>
                <a:alpha val="40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k-SK" dirty="0"/>
              <a:t>zmenka</a:t>
            </a:r>
          </a:p>
        </p:txBody>
      </p:sp>
    </p:spTree>
    <p:extLst>
      <p:ext uri="{BB962C8B-B14F-4D97-AF65-F5344CB8AC3E}">
        <p14:creationId xmlns:p14="http://schemas.microsoft.com/office/powerpoint/2010/main" val="1756188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honeycomb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mph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760"/>
                            </p:stCondLst>
                            <p:childTnLst>
                              <p:par>
                                <p:cTn id="8" presetID="18" presetClass="emph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540"/>
                            </p:stCondLst>
                            <p:childTnLst>
                              <p:par>
                                <p:cTn id="11" presetID="18" presetClass="emph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280"/>
                            </p:stCondLst>
                            <p:childTnLst>
                              <p:par>
                                <p:cTn id="14" presetID="18" presetClass="emph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sk-SK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Doklady bezhotovostného platobného styku:</a:t>
            </a:r>
          </a:p>
        </p:txBody>
      </p:sp>
      <p:sp>
        <p:nvSpPr>
          <p:cNvPr id="4" name="Bublina v tvare zaobleného obdĺžnika 3"/>
          <p:cNvSpPr/>
          <p:nvPr/>
        </p:nvSpPr>
        <p:spPr>
          <a:xfrm>
            <a:off x="143555" y="2054655"/>
            <a:ext cx="2443280" cy="916230"/>
          </a:xfrm>
          <a:prstGeom prst="wedgeRoundRectCallout">
            <a:avLst/>
          </a:prstGeom>
          <a:effectLst>
            <a:glow rad="228600">
              <a:schemeClr val="accent6">
                <a:satMod val="175000"/>
                <a:alpha val="40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k-SK" dirty="0">
                <a:solidFill>
                  <a:schemeClr val="dk1"/>
                </a:solidFill>
              </a:rPr>
              <a:t>Prevodný príkaz</a:t>
            </a:r>
          </a:p>
        </p:txBody>
      </p:sp>
      <p:sp>
        <p:nvSpPr>
          <p:cNvPr id="5" name="Bublina v tvare zaobleného obdĺžnika 4"/>
          <p:cNvSpPr/>
          <p:nvPr/>
        </p:nvSpPr>
        <p:spPr>
          <a:xfrm>
            <a:off x="1059785" y="3123590"/>
            <a:ext cx="2443280" cy="916230"/>
          </a:xfrm>
          <a:prstGeom prst="wedgeRoundRectCallout">
            <a:avLst/>
          </a:prstGeom>
          <a:effectLst>
            <a:glow rad="228600">
              <a:schemeClr val="accent6">
                <a:satMod val="175000"/>
                <a:alpha val="40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k-SK" dirty="0"/>
              <a:t>Šek na zúčtovanie</a:t>
            </a:r>
          </a:p>
        </p:txBody>
      </p:sp>
      <p:sp>
        <p:nvSpPr>
          <p:cNvPr id="6" name="Bublina v tvare zaobleného obdĺžnika 5"/>
          <p:cNvSpPr/>
          <p:nvPr/>
        </p:nvSpPr>
        <p:spPr>
          <a:xfrm>
            <a:off x="2281425" y="4192525"/>
            <a:ext cx="2443280" cy="916230"/>
          </a:xfrm>
          <a:prstGeom prst="wedgeRoundRectCallout">
            <a:avLst/>
          </a:prstGeom>
          <a:effectLst>
            <a:glow rad="228600">
              <a:schemeClr val="accent6">
                <a:satMod val="175000"/>
                <a:alpha val="40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k-SK" dirty="0"/>
              <a:t>Platobná karta</a:t>
            </a:r>
          </a:p>
        </p:txBody>
      </p:sp>
      <p:sp>
        <p:nvSpPr>
          <p:cNvPr id="7" name="Bublina v tvare zaobleného obdĺžnika 6"/>
          <p:cNvSpPr/>
          <p:nvPr/>
        </p:nvSpPr>
        <p:spPr>
          <a:xfrm>
            <a:off x="3503065" y="5261460"/>
            <a:ext cx="2443280" cy="916230"/>
          </a:xfrm>
          <a:prstGeom prst="wedgeRoundRectCallout">
            <a:avLst/>
          </a:prstGeom>
          <a:effectLst>
            <a:glow rad="228600">
              <a:schemeClr val="accent6">
                <a:satMod val="175000"/>
                <a:alpha val="40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k-SK" dirty="0"/>
              <a:t>zmenka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7900" y="3075611"/>
            <a:ext cx="6993003" cy="3638307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8406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honeycomb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mph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37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" decel="100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37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" decel="100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37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" decel="100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160025" y="1443835"/>
            <a:ext cx="8229600" cy="458115"/>
          </a:xfrm>
        </p:spPr>
        <p:txBody>
          <a:bodyPr>
            <a:normAutofit fontScale="90000"/>
          </a:bodyPr>
          <a:lstStyle/>
          <a:p>
            <a:pPr algn="l"/>
            <a:r>
              <a:rPr lang="sk-SK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Platobný styk</a:t>
            </a:r>
          </a:p>
        </p:txBody>
      </p:sp>
      <p:sp>
        <p:nvSpPr>
          <p:cNvPr id="3" name="Zástupný symbol obsahu 2"/>
          <p:cNvSpPr>
            <a:spLocks noGrp="1"/>
          </p:cNvSpPr>
          <p:nvPr>
            <p:ph idx="1"/>
          </p:nvPr>
        </p:nvSpPr>
        <p:spPr>
          <a:xfrm>
            <a:off x="143555" y="2258887"/>
            <a:ext cx="8229600" cy="3918803"/>
          </a:xfrm>
        </p:spPr>
        <p:txBody>
          <a:bodyPr/>
          <a:lstStyle/>
          <a:p>
            <a:pPr>
              <a:buFont typeface="Courier New" panose="02070309020205020404" pitchFamily="49" charset="0"/>
              <a:buChar char="o"/>
            </a:pPr>
            <a:r>
              <a:rPr lang="sk-SK" dirty="0"/>
              <a:t> cieľom je uskutočňovať platby</a:t>
            </a:r>
          </a:p>
          <a:p>
            <a:pPr>
              <a:buFont typeface="Courier New" panose="02070309020205020404" pitchFamily="49" charset="0"/>
              <a:buChar char="o"/>
            </a:pPr>
            <a:endParaRPr lang="sk-SK" dirty="0"/>
          </a:p>
          <a:p>
            <a:pPr>
              <a:buFont typeface="Courier New" panose="02070309020205020404" pitchFamily="49" charset="0"/>
              <a:buChar char="o"/>
            </a:pPr>
            <a:r>
              <a:rPr lang="sk-SK" dirty="0"/>
              <a:t> predstavuje prevod peňazí od platiteľa k príjemcovi</a:t>
            </a:r>
          </a:p>
          <a:p>
            <a:pPr>
              <a:buFont typeface="Courier New" panose="02070309020205020404" pitchFamily="49" charset="0"/>
              <a:buChar char="o"/>
            </a:pPr>
            <a:endParaRPr lang="sk-SK" dirty="0"/>
          </a:p>
          <a:p>
            <a:pPr>
              <a:buFont typeface="Courier New" panose="02070309020205020404" pitchFamily="49" charset="0"/>
              <a:buChar char="o"/>
            </a:pPr>
            <a:r>
              <a:rPr lang="sk-SK" dirty="0"/>
              <a:t> zahŕňa všetky platby medzi FO a PO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9050" y="4039820"/>
            <a:ext cx="2438400" cy="2381250"/>
          </a:xfrm>
          <a:prstGeom prst="ellipse">
            <a:avLst/>
          </a:prstGeom>
          <a:ln>
            <a:noFill/>
          </a:ln>
          <a:effectLst>
            <a:softEdge rad="112500"/>
          </a:effectLst>
          <a:scene3d>
            <a:camera prst="orthographicFront"/>
            <a:lightRig rig="threePt" dir="t"/>
          </a:scene3d>
          <a:sp3d>
            <a:bevelT w="114300" prst="hardEdge"/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04491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honeycomb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sk-SK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Doklady bezhotovostného platobného styku:</a:t>
            </a:r>
          </a:p>
        </p:txBody>
      </p:sp>
      <p:sp>
        <p:nvSpPr>
          <p:cNvPr id="4" name="Bublina v tvare zaobleného obdĺžnika 3"/>
          <p:cNvSpPr/>
          <p:nvPr/>
        </p:nvSpPr>
        <p:spPr>
          <a:xfrm>
            <a:off x="143555" y="2054655"/>
            <a:ext cx="2443280" cy="916230"/>
          </a:xfrm>
          <a:prstGeom prst="wedgeRoundRectCallout">
            <a:avLst/>
          </a:prstGeom>
          <a:effectLst>
            <a:glow rad="228600">
              <a:schemeClr val="accent6">
                <a:satMod val="175000"/>
                <a:alpha val="40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k-SK" dirty="0">
                <a:solidFill>
                  <a:schemeClr val="dk1"/>
                </a:solidFill>
              </a:rPr>
              <a:t>Prevodný príkaz</a:t>
            </a:r>
          </a:p>
        </p:txBody>
      </p:sp>
      <p:sp>
        <p:nvSpPr>
          <p:cNvPr id="5" name="Bublina v tvare zaobleného obdĺžnika 4"/>
          <p:cNvSpPr/>
          <p:nvPr/>
        </p:nvSpPr>
        <p:spPr>
          <a:xfrm>
            <a:off x="1059785" y="3123590"/>
            <a:ext cx="2443280" cy="916230"/>
          </a:xfrm>
          <a:prstGeom prst="wedgeRoundRectCallout">
            <a:avLst/>
          </a:prstGeom>
          <a:effectLst>
            <a:glow rad="228600">
              <a:schemeClr val="accent6">
                <a:satMod val="175000"/>
                <a:alpha val="40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k-SK" dirty="0"/>
              <a:t>Šek na zúčtovanie</a:t>
            </a:r>
          </a:p>
        </p:txBody>
      </p:sp>
      <p:sp>
        <p:nvSpPr>
          <p:cNvPr id="6" name="Bublina v tvare zaobleného obdĺžnika 5"/>
          <p:cNvSpPr/>
          <p:nvPr/>
        </p:nvSpPr>
        <p:spPr>
          <a:xfrm>
            <a:off x="2281425" y="4192525"/>
            <a:ext cx="2443280" cy="916230"/>
          </a:xfrm>
          <a:prstGeom prst="wedgeRoundRectCallout">
            <a:avLst/>
          </a:prstGeom>
          <a:effectLst>
            <a:glow rad="228600">
              <a:schemeClr val="accent6">
                <a:satMod val="175000"/>
                <a:alpha val="40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k-SK" dirty="0"/>
              <a:t>Platobná karta</a:t>
            </a:r>
          </a:p>
        </p:txBody>
      </p:sp>
      <p:sp>
        <p:nvSpPr>
          <p:cNvPr id="7" name="Bublina v tvare zaobleného obdĺžnika 6"/>
          <p:cNvSpPr/>
          <p:nvPr/>
        </p:nvSpPr>
        <p:spPr>
          <a:xfrm>
            <a:off x="3503065" y="5261460"/>
            <a:ext cx="2443280" cy="916230"/>
          </a:xfrm>
          <a:prstGeom prst="wedgeRoundRectCallout">
            <a:avLst/>
          </a:prstGeom>
          <a:effectLst>
            <a:glow rad="228600">
              <a:schemeClr val="accent6">
                <a:satMod val="175000"/>
                <a:alpha val="40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k-SK" dirty="0"/>
              <a:t>zmenka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143" y="4137466"/>
            <a:ext cx="7326368" cy="2651044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3557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honeycomb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" decel="100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7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" decel="100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37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" decel="100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3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set>
                                      <p:cBhvr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sk-SK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Doklady bezhotovostného platobného styku:</a:t>
            </a:r>
          </a:p>
        </p:txBody>
      </p:sp>
      <p:sp>
        <p:nvSpPr>
          <p:cNvPr id="4" name="Bublina v tvare zaobleného obdĺžnika 3"/>
          <p:cNvSpPr/>
          <p:nvPr/>
        </p:nvSpPr>
        <p:spPr>
          <a:xfrm>
            <a:off x="143555" y="2054655"/>
            <a:ext cx="2443280" cy="916230"/>
          </a:xfrm>
          <a:prstGeom prst="wedgeRoundRectCallout">
            <a:avLst/>
          </a:prstGeom>
          <a:effectLst>
            <a:glow rad="228600">
              <a:schemeClr val="accent6">
                <a:satMod val="175000"/>
                <a:alpha val="40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k-SK" dirty="0">
                <a:solidFill>
                  <a:schemeClr val="dk1"/>
                </a:solidFill>
              </a:rPr>
              <a:t>Prevodný príkaz</a:t>
            </a:r>
          </a:p>
        </p:txBody>
      </p:sp>
      <p:sp>
        <p:nvSpPr>
          <p:cNvPr id="5" name="Bublina v tvare zaobleného obdĺžnika 4"/>
          <p:cNvSpPr/>
          <p:nvPr/>
        </p:nvSpPr>
        <p:spPr>
          <a:xfrm>
            <a:off x="1059785" y="3123590"/>
            <a:ext cx="2443280" cy="916230"/>
          </a:xfrm>
          <a:prstGeom prst="wedgeRoundRectCallout">
            <a:avLst/>
          </a:prstGeom>
          <a:effectLst>
            <a:glow rad="228600">
              <a:schemeClr val="accent6">
                <a:satMod val="175000"/>
                <a:alpha val="40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k-SK" dirty="0"/>
              <a:t>Šek na zúčtovanie</a:t>
            </a:r>
          </a:p>
        </p:txBody>
      </p:sp>
      <p:sp>
        <p:nvSpPr>
          <p:cNvPr id="6" name="Bublina v tvare zaobleného obdĺžnika 5"/>
          <p:cNvSpPr/>
          <p:nvPr/>
        </p:nvSpPr>
        <p:spPr>
          <a:xfrm>
            <a:off x="2281425" y="4192525"/>
            <a:ext cx="2443280" cy="916230"/>
          </a:xfrm>
          <a:prstGeom prst="wedgeRoundRectCallout">
            <a:avLst/>
          </a:prstGeom>
          <a:effectLst>
            <a:glow rad="228600">
              <a:schemeClr val="accent6">
                <a:satMod val="175000"/>
                <a:alpha val="40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k-SK" dirty="0"/>
              <a:t>Platobná karta</a:t>
            </a:r>
          </a:p>
        </p:txBody>
      </p:sp>
      <p:sp>
        <p:nvSpPr>
          <p:cNvPr id="7" name="Bublina v tvare zaobleného obdĺžnika 6"/>
          <p:cNvSpPr/>
          <p:nvPr/>
        </p:nvSpPr>
        <p:spPr>
          <a:xfrm>
            <a:off x="3503065" y="5261460"/>
            <a:ext cx="2443280" cy="916230"/>
          </a:xfrm>
          <a:prstGeom prst="wedgeRoundRectCallout">
            <a:avLst/>
          </a:prstGeom>
          <a:effectLst>
            <a:glow rad="228600">
              <a:schemeClr val="accent6">
                <a:satMod val="175000"/>
                <a:alpha val="40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k-SK" dirty="0"/>
              <a:t>zmenka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5525" y="2023008"/>
            <a:ext cx="3219450" cy="428625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2996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honeycomb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" decel="100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7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" decel="100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37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" decel="100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3" presetClass="emph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set>
                                      <p:cBhvr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sk-SK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Doklady bezhotovostného platobného styku:</a:t>
            </a:r>
          </a:p>
        </p:txBody>
      </p:sp>
      <p:sp>
        <p:nvSpPr>
          <p:cNvPr id="4" name="Bublina v tvare zaobleného obdĺžnika 3"/>
          <p:cNvSpPr/>
          <p:nvPr/>
        </p:nvSpPr>
        <p:spPr>
          <a:xfrm>
            <a:off x="143555" y="2054655"/>
            <a:ext cx="2443280" cy="916230"/>
          </a:xfrm>
          <a:prstGeom prst="wedgeRoundRectCallout">
            <a:avLst/>
          </a:prstGeom>
          <a:effectLst>
            <a:glow rad="228600">
              <a:schemeClr val="accent6">
                <a:satMod val="175000"/>
                <a:alpha val="40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k-SK" dirty="0">
                <a:solidFill>
                  <a:schemeClr val="dk1"/>
                </a:solidFill>
              </a:rPr>
              <a:t>Prevodný príkaz</a:t>
            </a:r>
          </a:p>
        </p:txBody>
      </p:sp>
      <p:sp>
        <p:nvSpPr>
          <p:cNvPr id="5" name="Bublina v tvare zaobleného obdĺžnika 4"/>
          <p:cNvSpPr/>
          <p:nvPr/>
        </p:nvSpPr>
        <p:spPr>
          <a:xfrm>
            <a:off x="1059785" y="3123590"/>
            <a:ext cx="2443280" cy="916230"/>
          </a:xfrm>
          <a:prstGeom prst="wedgeRoundRectCallout">
            <a:avLst/>
          </a:prstGeom>
          <a:effectLst>
            <a:glow rad="228600">
              <a:schemeClr val="accent6">
                <a:satMod val="175000"/>
                <a:alpha val="40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k-SK" dirty="0"/>
              <a:t>Šek na zúčtovanie</a:t>
            </a:r>
          </a:p>
        </p:txBody>
      </p:sp>
      <p:sp>
        <p:nvSpPr>
          <p:cNvPr id="6" name="Bublina v tvare zaobleného obdĺžnika 5"/>
          <p:cNvSpPr/>
          <p:nvPr/>
        </p:nvSpPr>
        <p:spPr>
          <a:xfrm>
            <a:off x="2281425" y="4192525"/>
            <a:ext cx="2443280" cy="916230"/>
          </a:xfrm>
          <a:prstGeom prst="wedgeRoundRectCallout">
            <a:avLst/>
          </a:prstGeom>
          <a:effectLst>
            <a:glow rad="228600">
              <a:schemeClr val="accent6">
                <a:satMod val="175000"/>
                <a:alpha val="40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k-SK" dirty="0"/>
              <a:t>Platobná karta</a:t>
            </a:r>
          </a:p>
        </p:txBody>
      </p:sp>
      <p:sp>
        <p:nvSpPr>
          <p:cNvPr id="7" name="Bublina v tvare zaobleného obdĺžnika 6"/>
          <p:cNvSpPr/>
          <p:nvPr/>
        </p:nvSpPr>
        <p:spPr>
          <a:xfrm>
            <a:off x="3503065" y="5261460"/>
            <a:ext cx="2443280" cy="916230"/>
          </a:xfrm>
          <a:prstGeom prst="wedgeRoundRectCallout">
            <a:avLst/>
          </a:prstGeom>
          <a:effectLst>
            <a:glow rad="228600">
              <a:schemeClr val="accent6">
                <a:satMod val="175000"/>
                <a:alpha val="40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k-SK" dirty="0"/>
              <a:t>zmenka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2245" y="3115167"/>
            <a:ext cx="5279900" cy="184930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glow rad="101600">
              <a:schemeClr val="accent6">
                <a:satMod val="175000"/>
                <a:alpha val="40000"/>
              </a:schemeClr>
            </a:glow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1568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honeycomb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" decel="100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7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" decel="100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37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" decel="100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3" presetClass="emph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set>
                                      <p:cBhvr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1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sk-SK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Prevodný príkaz</a:t>
            </a:r>
          </a:p>
        </p:txBody>
      </p:sp>
      <p:sp>
        <p:nvSpPr>
          <p:cNvPr id="3" name="Zástupný symbol obsahu 2"/>
          <p:cNvSpPr>
            <a:spLocks noGrp="1"/>
          </p:cNvSpPr>
          <p:nvPr>
            <p:ph idx="1"/>
          </p:nvPr>
        </p:nvSpPr>
        <p:spPr>
          <a:xfrm>
            <a:off x="448965" y="2054655"/>
            <a:ext cx="8229600" cy="458115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sk-SK" u="sng" dirty="0"/>
              <a:t>A, na inkaso</a:t>
            </a:r>
          </a:p>
          <a:p>
            <a:pPr marL="0" indent="0">
              <a:buNone/>
            </a:pPr>
            <a:r>
              <a:rPr lang="sk-SK" sz="2600" dirty="0"/>
              <a:t>Príjemca platby dáva príkaz banke, aby odpísala určitú sumu z účtu platiteľa a pripísala na jeho účet (platiteľ musí vopred s inkasom súhlasiť)</a:t>
            </a:r>
          </a:p>
          <a:p>
            <a:pPr marL="0" indent="0">
              <a:buNone/>
            </a:pPr>
            <a:endParaRPr lang="sk-SK" sz="2600" b="1" dirty="0"/>
          </a:p>
          <a:p>
            <a:pPr marL="0" indent="0">
              <a:buNone/>
            </a:pPr>
            <a:r>
              <a:rPr lang="sk-SK" u="sng" dirty="0"/>
              <a:t>B, na úhradu</a:t>
            </a:r>
          </a:p>
          <a:p>
            <a:pPr marL="0" indent="0">
              <a:buNone/>
            </a:pPr>
            <a:r>
              <a:rPr lang="sk-SK" sz="2600" dirty="0"/>
              <a:t>Platiteľ dáva príkaz banke, aby z jeho účtu odpísala určitú sumu a pripísala na účet príjemcu</a:t>
            </a:r>
          </a:p>
          <a:p>
            <a:pPr marL="0" indent="0">
              <a:buNone/>
            </a:pPr>
            <a:r>
              <a:rPr lang="sk-SK" sz="2600" dirty="0"/>
              <a:t>3 typy:</a:t>
            </a:r>
          </a:p>
          <a:p>
            <a:pPr>
              <a:buFontTx/>
              <a:buChar char="-"/>
            </a:pPr>
            <a:r>
              <a:rPr lang="sk-SK" sz="2200" dirty="0"/>
              <a:t>jednorazový</a:t>
            </a:r>
          </a:p>
          <a:p>
            <a:pPr>
              <a:buFontTx/>
              <a:buChar char="-"/>
            </a:pPr>
            <a:r>
              <a:rPr lang="sk-SK" sz="2200" dirty="0"/>
              <a:t>hromadný</a:t>
            </a:r>
          </a:p>
          <a:p>
            <a:pPr>
              <a:buFontTx/>
              <a:buChar char="-"/>
            </a:pPr>
            <a:r>
              <a:rPr lang="sk-SK" sz="2200" dirty="0"/>
              <a:t>trvalý príkaz</a:t>
            </a:r>
          </a:p>
        </p:txBody>
      </p:sp>
    </p:spTree>
    <p:extLst>
      <p:ext uri="{BB962C8B-B14F-4D97-AF65-F5344CB8AC3E}">
        <p14:creationId xmlns:p14="http://schemas.microsoft.com/office/powerpoint/2010/main" val="2872608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honeycomb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sk-SK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Šek</a:t>
            </a:r>
          </a:p>
        </p:txBody>
      </p:sp>
      <p:sp>
        <p:nvSpPr>
          <p:cNvPr id="3" name="Zástupný symbol obsahu 2"/>
          <p:cNvSpPr>
            <a:spLocks noGrp="1"/>
          </p:cNvSpPr>
          <p:nvPr>
            <p:ph idx="1"/>
          </p:nvPr>
        </p:nvSpPr>
        <p:spPr>
          <a:xfrm>
            <a:off x="448965" y="2258887"/>
            <a:ext cx="8229600" cy="3918803"/>
          </a:xfrm>
        </p:spPr>
        <p:txBody>
          <a:bodyPr/>
          <a:lstStyle/>
          <a:p>
            <a:pPr>
              <a:buFont typeface="Courier New" panose="02070309020205020404" pitchFamily="49" charset="0"/>
              <a:buChar char="o"/>
            </a:pPr>
            <a:r>
              <a:rPr lang="sk-SK" dirty="0"/>
              <a:t> vystaviteľ šeku dáva príkaz banke, aby z jeho účtu vyplatila majiteľovi šeku alebo uvedenej osobe sumu, na ktorú je šek vystavený</a:t>
            </a:r>
          </a:p>
          <a:p>
            <a:pPr>
              <a:buFont typeface="Courier New" panose="02070309020205020404" pitchFamily="49" charset="0"/>
              <a:buChar char="o"/>
            </a:pPr>
            <a:endParaRPr lang="sk-SK" dirty="0"/>
          </a:p>
          <a:p>
            <a:pPr>
              <a:buFont typeface="Courier New" panose="02070309020205020404" pitchFamily="49" charset="0"/>
              <a:buChar char="o"/>
            </a:pPr>
            <a:r>
              <a:rPr lang="sk-SK" dirty="0"/>
              <a:t> nahrádza hotové peniaze a používa sa na platenie za tovar</a:t>
            </a: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5770" y="4650640"/>
            <a:ext cx="2901395" cy="201576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glow rad="228600">
              <a:schemeClr val="accent6">
                <a:satMod val="175000"/>
                <a:alpha val="40000"/>
              </a:schemeClr>
            </a:glow>
            <a:reflection blurRad="12700" stA="38000" endPos="28000" dist="5000" dir="5400000" sy="-100000" algn="bl" rotWithShape="0"/>
            <a:softEdge rad="6350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5273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honeycomb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sk-SK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Platobná karta</a:t>
            </a:r>
          </a:p>
        </p:txBody>
      </p:sp>
      <p:sp>
        <p:nvSpPr>
          <p:cNvPr id="3" name="Zástupný symbol obsah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sk-SK" dirty="0"/>
              <a:t> používa sa na bezhotovostné platby a na výbery z bankomatu</a:t>
            </a:r>
          </a:p>
          <a:p>
            <a:pPr>
              <a:buFont typeface="Courier New" panose="02070309020205020404" pitchFamily="49" charset="0"/>
              <a:buChar char="o"/>
            </a:pPr>
            <a:endParaRPr lang="sk-SK" dirty="0"/>
          </a:p>
          <a:p>
            <a:pPr>
              <a:buFont typeface="Courier New" panose="02070309020205020404" pitchFamily="49" charset="0"/>
              <a:buChar char="o"/>
            </a:pPr>
            <a:r>
              <a:rPr lang="sk-SK" dirty="0"/>
              <a:t> 2 druhy:</a:t>
            </a:r>
          </a:p>
          <a:p>
            <a:pPr marL="0" indent="0">
              <a:buNone/>
            </a:pPr>
            <a:r>
              <a:rPr lang="sk-SK" u="sng" dirty="0"/>
              <a:t>A, kreditná</a:t>
            </a:r>
          </a:p>
          <a:p>
            <a:pPr marL="0" indent="0">
              <a:buNone/>
            </a:pPr>
            <a:r>
              <a:rPr lang="sk-SK" sz="2200" dirty="0"/>
              <a:t>Klient nepoužíva vlastné peniaze uložené na účte, ale peniaze banky</a:t>
            </a:r>
          </a:p>
          <a:p>
            <a:pPr marL="0" indent="0">
              <a:buNone/>
            </a:pPr>
            <a:r>
              <a:rPr lang="sk-SK" u="sng" dirty="0"/>
              <a:t>B, debetná</a:t>
            </a:r>
          </a:p>
          <a:p>
            <a:pPr marL="0" indent="0">
              <a:buNone/>
            </a:pPr>
            <a:r>
              <a:rPr lang="sk-SK" sz="2000" dirty="0"/>
              <a:t>Klient čerpá vlastné peniaze uložené na bežnom účte v banke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8230" y="2665475"/>
            <a:ext cx="1832460" cy="182647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  <a:scene3d>
            <a:camera prst="perspectiveLeft"/>
            <a:lightRig rig="threePt" dir="t">
              <a:rot lat="0" lon="0" rev="2700000"/>
            </a:lightRig>
          </a:scene3d>
          <a:sp3d>
            <a:bevelT h="38100" prst="coolSlant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518018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honeycomb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sk-SK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Zmenka</a:t>
            </a:r>
          </a:p>
        </p:txBody>
      </p:sp>
      <p:sp>
        <p:nvSpPr>
          <p:cNvPr id="3" name="Zástupný symbol obsahu 2"/>
          <p:cNvSpPr>
            <a:spLocks noGrp="1"/>
          </p:cNvSpPr>
          <p:nvPr>
            <p:ph idx="1"/>
          </p:nvPr>
        </p:nvSpPr>
        <p:spPr>
          <a:xfrm>
            <a:off x="448965" y="2054655"/>
            <a:ext cx="8551480" cy="4428445"/>
          </a:xfrm>
        </p:spPr>
        <p:txBody>
          <a:bodyPr>
            <a:normAutofit fontScale="92500" lnSpcReduction="10000"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sk-SK" dirty="0"/>
              <a:t> cenný papier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sk-SK" dirty="0"/>
              <a:t> bezpodmienečný písomný záväzok zaplatiť v stanovenom čase určitú sumu peňazí</a:t>
            </a:r>
          </a:p>
          <a:p>
            <a:pPr>
              <a:buFont typeface="Courier New" panose="02070309020205020404" pitchFamily="49" charset="0"/>
              <a:buChar char="o"/>
            </a:pPr>
            <a:endParaRPr lang="sk-SK" dirty="0"/>
          </a:p>
          <a:p>
            <a:pPr>
              <a:buFont typeface="Courier New" panose="02070309020205020404" pitchFamily="49" charset="0"/>
              <a:buChar char="o"/>
            </a:pPr>
            <a:r>
              <a:rPr lang="sk-SK" dirty="0"/>
              <a:t> 2 druhy:</a:t>
            </a:r>
          </a:p>
          <a:p>
            <a:pPr marL="0" indent="0">
              <a:buNone/>
            </a:pPr>
            <a:r>
              <a:rPr lang="sk-SK" u="sng" dirty="0"/>
              <a:t>A, vlastná zmenka</a:t>
            </a:r>
          </a:p>
          <a:p>
            <a:pPr marL="0" indent="0">
              <a:buNone/>
            </a:pPr>
            <a:r>
              <a:rPr lang="sk-SK" sz="2400" dirty="0"/>
              <a:t>Vystaviteľ (dlžník) sa zaväzuje zaplatiť sumu príjemcovi platby (veriteľovi) v stanovenom čase</a:t>
            </a:r>
          </a:p>
          <a:p>
            <a:pPr marL="0" indent="0">
              <a:buNone/>
            </a:pPr>
            <a:r>
              <a:rPr lang="sk-SK" u="sng" dirty="0"/>
              <a:t>B, cudzia zmenka</a:t>
            </a:r>
          </a:p>
          <a:p>
            <a:pPr marL="0" indent="0">
              <a:buNone/>
            </a:pPr>
            <a:r>
              <a:rPr lang="sk-SK" sz="2400" dirty="0"/>
              <a:t>Vystaviteľ (dlžník) prikazuje inej osobe, aby zaplatila v stanovenom čase určitú sumu veriteľovi</a:t>
            </a:r>
          </a:p>
        </p:txBody>
      </p:sp>
    </p:spTree>
    <p:extLst>
      <p:ext uri="{BB962C8B-B14F-4D97-AF65-F5344CB8AC3E}">
        <p14:creationId xmlns:p14="http://schemas.microsoft.com/office/powerpoint/2010/main" val="1259200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honeycomb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sk-SK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Kombinovaný platobný styk</a:t>
            </a:r>
          </a:p>
        </p:txBody>
      </p:sp>
      <p:sp>
        <p:nvSpPr>
          <p:cNvPr id="3" name="Zástupný symbol obsah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sk-SK" dirty="0"/>
          </a:p>
          <a:p>
            <a:pPr>
              <a:buFont typeface="Courier New" panose="02070309020205020404" pitchFamily="49" charset="0"/>
              <a:buChar char="o"/>
            </a:pPr>
            <a:r>
              <a:rPr lang="sk-SK" dirty="0"/>
              <a:t>kombinácia hotovostného a bezhotovostného platenia</a:t>
            </a:r>
          </a:p>
          <a:p>
            <a:pPr>
              <a:buFont typeface="Courier New" panose="02070309020205020404" pitchFamily="49" charset="0"/>
              <a:buChar char="o"/>
            </a:pPr>
            <a:endParaRPr lang="sk-SK" dirty="0"/>
          </a:p>
          <a:p>
            <a:pPr>
              <a:buFont typeface="Courier New" panose="02070309020205020404" pitchFamily="49" charset="0"/>
              <a:buChar char="o"/>
            </a:pPr>
            <a:r>
              <a:rPr lang="sk-SK" dirty="0"/>
              <a:t> jedna časť platobnej operácie sa uskutočňuje hotovostnou a druhá bezhotovostnou formou</a:t>
            </a: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0935" y="680310"/>
            <a:ext cx="3190492" cy="237053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scene3d>
            <a:camera prst="isometricOffAxis1Top"/>
            <a:lightRig rig="threePt" dir="t"/>
          </a:scene3d>
          <a:sp3d>
            <a:bevelT w="114300" prst="artDeco"/>
          </a:sp3d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7029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honeycomb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sk-SK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Doklady kombinovaného platobného styku:</a:t>
            </a:r>
          </a:p>
        </p:txBody>
      </p:sp>
      <p:sp>
        <p:nvSpPr>
          <p:cNvPr id="4" name="Bublina v tvare zaobleného obdĺžnika 3"/>
          <p:cNvSpPr/>
          <p:nvPr/>
        </p:nvSpPr>
        <p:spPr>
          <a:xfrm>
            <a:off x="143555" y="2054655"/>
            <a:ext cx="2443280" cy="916230"/>
          </a:xfrm>
          <a:prstGeom prst="wedgeRoundRectCallout">
            <a:avLst/>
          </a:prstGeom>
          <a:effectLst>
            <a:glow rad="228600">
              <a:schemeClr val="accent6">
                <a:satMod val="175000"/>
                <a:alpha val="40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k-SK" dirty="0">
                <a:solidFill>
                  <a:schemeClr val="dk1"/>
                </a:solidFill>
              </a:rPr>
              <a:t>Poštový poukaz na účet</a:t>
            </a:r>
          </a:p>
        </p:txBody>
      </p:sp>
      <p:sp>
        <p:nvSpPr>
          <p:cNvPr id="5" name="Bublina v tvare zaobleného obdĺžnika 4"/>
          <p:cNvSpPr/>
          <p:nvPr/>
        </p:nvSpPr>
        <p:spPr>
          <a:xfrm>
            <a:off x="3197655" y="2512770"/>
            <a:ext cx="2443280" cy="916230"/>
          </a:xfrm>
          <a:prstGeom prst="wedgeRoundRectCallout">
            <a:avLst/>
          </a:prstGeom>
          <a:effectLst>
            <a:glow rad="228600">
              <a:schemeClr val="accent6">
                <a:satMod val="175000"/>
                <a:alpha val="40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k-SK" dirty="0"/>
              <a:t>Poštový poukaz na výplatu</a:t>
            </a:r>
          </a:p>
        </p:txBody>
      </p:sp>
      <p:sp>
        <p:nvSpPr>
          <p:cNvPr id="6" name="Bublina v tvare zaobleného obdĺžnika 5"/>
          <p:cNvSpPr/>
          <p:nvPr/>
        </p:nvSpPr>
        <p:spPr>
          <a:xfrm>
            <a:off x="907080" y="3629411"/>
            <a:ext cx="2443280" cy="916230"/>
          </a:xfrm>
          <a:prstGeom prst="wedgeRoundRectCallout">
            <a:avLst/>
          </a:prstGeom>
          <a:effectLst>
            <a:glow rad="228600">
              <a:schemeClr val="accent6">
                <a:satMod val="175000"/>
                <a:alpha val="40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k-SK" dirty="0"/>
              <a:t>Vklad hotovosti </a:t>
            </a:r>
          </a:p>
        </p:txBody>
      </p:sp>
      <p:sp>
        <p:nvSpPr>
          <p:cNvPr id="7" name="Bublina v tvare zaobleného obdĺžnika 6"/>
          <p:cNvSpPr/>
          <p:nvPr/>
        </p:nvSpPr>
        <p:spPr>
          <a:xfrm>
            <a:off x="4724705" y="3887115"/>
            <a:ext cx="2443280" cy="916230"/>
          </a:xfrm>
          <a:prstGeom prst="wedgeRoundRectCallout">
            <a:avLst/>
          </a:prstGeom>
          <a:effectLst>
            <a:glow rad="228600">
              <a:schemeClr val="accent6">
                <a:satMod val="175000"/>
                <a:alpha val="40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k-SK" dirty="0"/>
              <a:t>Výber hotovosti</a:t>
            </a:r>
          </a:p>
        </p:txBody>
      </p:sp>
      <p:sp>
        <p:nvSpPr>
          <p:cNvPr id="8" name="Bublina v tvare zaobleného obdĺžnika 7"/>
          <p:cNvSpPr/>
          <p:nvPr/>
        </p:nvSpPr>
        <p:spPr>
          <a:xfrm>
            <a:off x="2434130" y="4933700"/>
            <a:ext cx="2443280" cy="916230"/>
          </a:xfrm>
          <a:prstGeom prst="wedgeRoundRectCallout">
            <a:avLst/>
          </a:prstGeom>
          <a:effectLst>
            <a:glow rad="228600">
              <a:schemeClr val="accent6">
                <a:satMod val="175000"/>
                <a:alpha val="40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k-SK" dirty="0"/>
              <a:t>Platobná karta</a:t>
            </a:r>
          </a:p>
        </p:txBody>
      </p:sp>
      <p:sp>
        <p:nvSpPr>
          <p:cNvPr id="9" name="Bublina v tvare zaobleného obdĺžnika 8"/>
          <p:cNvSpPr/>
          <p:nvPr/>
        </p:nvSpPr>
        <p:spPr>
          <a:xfrm>
            <a:off x="5182820" y="5566870"/>
            <a:ext cx="2443280" cy="916230"/>
          </a:xfrm>
          <a:prstGeom prst="wedgeRoundRectCallout">
            <a:avLst/>
          </a:prstGeom>
          <a:effectLst>
            <a:glow rad="228600">
              <a:schemeClr val="accent6">
                <a:satMod val="175000"/>
                <a:alpha val="40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k-SK" dirty="0"/>
              <a:t>Pokladničný šek</a:t>
            </a:r>
          </a:p>
        </p:txBody>
      </p:sp>
    </p:spTree>
    <p:extLst>
      <p:ext uri="{BB962C8B-B14F-4D97-AF65-F5344CB8AC3E}">
        <p14:creationId xmlns:p14="http://schemas.microsoft.com/office/powerpoint/2010/main" val="1719791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honeycomb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mph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860"/>
                            </p:stCondLst>
                            <p:childTnLst>
                              <p:par>
                                <p:cTn id="8" presetID="18" presetClass="emph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780"/>
                            </p:stCondLst>
                            <p:childTnLst>
                              <p:par>
                                <p:cTn id="11" presetID="18" presetClass="emph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40"/>
                            </p:stCondLst>
                            <p:childTnLst>
                              <p:par>
                                <p:cTn id="14" presetID="18" presetClass="emph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300"/>
                            </p:stCondLst>
                            <p:childTnLst>
                              <p:par>
                                <p:cTn id="17" presetID="18" presetClass="emph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040"/>
                            </p:stCondLst>
                            <p:childTnLst>
                              <p:par>
                                <p:cTn id="20" presetID="18" presetClass="emph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sk-SK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Moderné formy platobného styku</a:t>
            </a:r>
          </a:p>
        </p:txBody>
      </p:sp>
      <p:sp>
        <p:nvSpPr>
          <p:cNvPr id="3" name="Zástupný symbol obsahu 2"/>
          <p:cNvSpPr>
            <a:spLocks noGrp="1"/>
          </p:cNvSpPr>
          <p:nvPr>
            <p:ph idx="1"/>
          </p:nvPr>
        </p:nvSpPr>
        <p:spPr>
          <a:xfrm>
            <a:off x="448965" y="2207360"/>
            <a:ext cx="8229600" cy="4428445"/>
          </a:xfrm>
        </p:spPr>
        <p:txBody>
          <a:bodyPr>
            <a:normAutofit fontScale="92500" lnSpcReduction="20000"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sk-SK" dirty="0"/>
              <a:t> elektronický platobný styk je nový spôsob komunikácie klienta s bankou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sk-SK" dirty="0"/>
              <a:t> pomocou moderných IT technológií môžu klienti uskutočňovať bežné operácie bez návštevy banky</a:t>
            </a:r>
          </a:p>
          <a:p>
            <a:pPr>
              <a:buFont typeface="Courier New" panose="02070309020205020404" pitchFamily="49" charset="0"/>
              <a:buChar char="o"/>
            </a:pPr>
            <a:endParaRPr lang="sk-SK" dirty="0"/>
          </a:p>
          <a:p>
            <a:pPr>
              <a:buFont typeface="Courier New" panose="02070309020205020404" pitchFamily="49" charset="0"/>
              <a:buChar char="o"/>
            </a:pPr>
            <a:r>
              <a:rPr lang="sk-SK" dirty="0"/>
              <a:t> VÝHODY:</a:t>
            </a:r>
          </a:p>
          <a:p>
            <a:pPr marL="0" indent="0">
              <a:buNone/>
            </a:pPr>
            <a:r>
              <a:rPr lang="en-US" dirty="0"/>
              <a:t>+ </a:t>
            </a:r>
            <a:r>
              <a:rPr lang="sk-SK" sz="2400" dirty="0"/>
              <a:t>úspora času a nákladov</a:t>
            </a:r>
          </a:p>
          <a:p>
            <a:pPr marL="0" indent="0">
              <a:buNone/>
            </a:pPr>
            <a:r>
              <a:rPr lang="en-US" sz="2400" dirty="0"/>
              <a:t>+ </a:t>
            </a:r>
            <a:r>
              <a:rPr lang="sk-SK" sz="2400" dirty="0"/>
              <a:t>nonstop kontakt s bankou</a:t>
            </a:r>
          </a:p>
          <a:p>
            <a:pPr marL="0" indent="0">
              <a:buNone/>
            </a:pPr>
            <a:r>
              <a:rPr lang="en-US" sz="2400" dirty="0"/>
              <a:t>+ </a:t>
            </a:r>
            <a:r>
              <a:rPr lang="sk-SK" sz="2400" dirty="0"/>
              <a:t>pohodlný prístup</a:t>
            </a:r>
            <a:endParaRPr lang="en-US" sz="2400" dirty="0"/>
          </a:p>
          <a:p>
            <a:pPr marL="0" indent="0">
              <a:buNone/>
            </a:pPr>
            <a:r>
              <a:rPr lang="en-US" sz="2400" dirty="0"/>
              <a:t>+ </a:t>
            </a:r>
            <a:r>
              <a:rPr lang="sk-SK" sz="2400" dirty="0"/>
              <a:t>vyššia kvalita služieb</a:t>
            </a:r>
            <a:endParaRPr lang="en-US" sz="2400" dirty="0"/>
          </a:p>
          <a:p>
            <a:pPr marL="0" indent="0">
              <a:buNone/>
            </a:pPr>
            <a:r>
              <a:rPr lang="en-US" sz="2400" dirty="0"/>
              <a:t>+ </a:t>
            </a:r>
            <a:r>
              <a:rPr lang="sk-SK" sz="2400" dirty="0"/>
              <a:t>nižšie bankové poplatky</a:t>
            </a:r>
          </a:p>
          <a:p>
            <a:pPr marL="0" indent="0">
              <a:buNone/>
            </a:pPr>
            <a:r>
              <a:rPr lang="sk-SK" dirty="0"/>
              <a:t> 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2820" y="3734407"/>
            <a:ext cx="2716455" cy="2759573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glow rad="228600">
              <a:schemeClr val="accent6">
                <a:satMod val="175000"/>
                <a:alpha val="40000"/>
              </a:schemeClr>
            </a:glow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ContrastingLeftFacing"/>
            <a:lightRig rig="threePt" dir="t">
              <a:rot lat="0" lon="0" rev="19200000"/>
            </a:lightRig>
          </a:scene3d>
          <a:sp3d extrusionH="25400">
            <a:bevelT w="304800" h="152400" prst="divot"/>
            <a:extrusionClr>
              <a:srgbClr val="FFFFFF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4526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honeycomb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160025" y="1443835"/>
            <a:ext cx="8229600" cy="458115"/>
          </a:xfrm>
        </p:spPr>
        <p:txBody>
          <a:bodyPr>
            <a:normAutofit fontScale="90000"/>
          </a:bodyPr>
          <a:lstStyle/>
          <a:p>
            <a:pPr algn="l"/>
            <a:r>
              <a:rPr lang="sk-SK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Platobný styk</a:t>
            </a:r>
          </a:p>
        </p:txBody>
      </p:sp>
      <p:sp>
        <p:nvSpPr>
          <p:cNvPr id="3" name="Zástupný symbol obsahu 2"/>
          <p:cNvSpPr>
            <a:spLocks noGrp="1"/>
          </p:cNvSpPr>
          <p:nvPr>
            <p:ph idx="1"/>
          </p:nvPr>
        </p:nvSpPr>
        <p:spPr>
          <a:xfrm>
            <a:off x="143555" y="2258887"/>
            <a:ext cx="8229600" cy="3918803"/>
          </a:xfrm>
        </p:spPr>
        <p:txBody>
          <a:bodyPr/>
          <a:lstStyle/>
          <a:p>
            <a:pPr marL="0" indent="0">
              <a:buNone/>
            </a:pPr>
            <a:r>
              <a:rPr lang="sk-SK" dirty="0"/>
              <a:t>Platobný styk v SR upravujú:</a:t>
            </a:r>
          </a:p>
          <a:p>
            <a:pPr marL="0" indent="0">
              <a:buNone/>
            </a:pPr>
            <a:r>
              <a:rPr lang="sk-SK" dirty="0"/>
              <a:t>			</a:t>
            </a:r>
          </a:p>
        </p:txBody>
      </p:sp>
      <p:sp>
        <p:nvSpPr>
          <p:cNvPr id="5" name="BlokTextu 4"/>
          <p:cNvSpPr txBox="1"/>
          <p:nvPr/>
        </p:nvSpPr>
        <p:spPr>
          <a:xfrm>
            <a:off x="657955" y="3020497"/>
            <a:ext cx="2013821" cy="369332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sk-SK" dirty="0"/>
              <a:t>Obchodný zákonník</a:t>
            </a:r>
          </a:p>
        </p:txBody>
      </p:sp>
      <p:sp>
        <p:nvSpPr>
          <p:cNvPr id="6" name="BlokTextu 5"/>
          <p:cNvSpPr txBox="1"/>
          <p:nvPr/>
        </p:nvSpPr>
        <p:spPr>
          <a:xfrm>
            <a:off x="1381411" y="3930560"/>
            <a:ext cx="2543132" cy="369332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sk-SK" dirty="0"/>
              <a:t>Zákon o platobnom styku</a:t>
            </a:r>
          </a:p>
        </p:txBody>
      </p:sp>
      <p:sp>
        <p:nvSpPr>
          <p:cNvPr id="7" name="BlokTextu 6"/>
          <p:cNvSpPr txBox="1"/>
          <p:nvPr/>
        </p:nvSpPr>
        <p:spPr>
          <a:xfrm>
            <a:off x="5643323" y="4946526"/>
            <a:ext cx="1753942" cy="369332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sk-SK" dirty="0"/>
              <a:t>Zákon o bankách</a:t>
            </a:r>
          </a:p>
        </p:txBody>
      </p:sp>
      <p:sp>
        <p:nvSpPr>
          <p:cNvPr id="8" name="BlokTextu 7"/>
          <p:cNvSpPr txBox="1"/>
          <p:nvPr/>
        </p:nvSpPr>
        <p:spPr>
          <a:xfrm>
            <a:off x="3576162" y="5844554"/>
            <a:ext cx="1606658" cy="369332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sk-SK" dirty="0"/>
              <a:t>Devízový zákon</a:t>
            </a:r>
          </a:p>
        </p:txBody>
      </p:sp>
      <p:sp>
        <p:nvSpPr>
          <p:cNvPr id="9" name="BlokTextu 8"/>
          <p:cNvSpPr txBox="1"/>
          <p:nvPr/>
        </p:nvSpPr>
        <p:spPr>
          <a:xfrm>
            <a:off x="3741050" y="3020497"/>
            <a:ext cx="1594475" cy="369332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sk-SK" dirty="0"/>
              <a:t>Zákonník práce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2994" y="2981325"/>
            <a:ext cx="400050" cy="44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BlokTextu 10"/>
          <p:cNvSpPr txBox="1"/>
          <p:nvPr/>
        </p:nvSpPr>
        <p:spPr>
          <a:xfrm>
            <a:off x="5182820" y="3930560"/>
            <a:ext cx="2345194" cy="369332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sk-SK" dirty="0"/>
              <a:t>Zákon o dani z príjmov </a:t>
            </a:r>
          </a:p>
        </p:txBody>
      </p:sp>
      <p:sp>
        <p:nvSpPr>
          <p:cNvPr id="12" name="BlokTextu 11"/>
          <p:cNvSpPr txBox="1"/>
          <p:nvPr/>
        </p:nvSpPr>
        <p:spPr>
          <a:xfrm>
            <a:off x="2461871" y="4942649"/>
            <a:ext cx="2163093" cy="369332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sk-SK" dirty="0"/>
              <a:t>Zákon o poisťovniach</a:t>
            </a:r>
          </a:p>
        </p:txBody>
      </p:sp>
      <p:sp>
        <p:nvSpPr>
          <p:cNvPr id="13" name="BlokTextu 12"/>
          <p:cNvSpPr txBox="1"/>
          <p:nvPr/>
        </p:nvSpPr>
        <p:spPr>
          <a:xfrm>
            <a:off x="6656549" y="5865074"/>
            <a:ext cx="1481431" cy="369332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sk-SK" dirty="0"/>
              <a:t>Daňový zákon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0241" y="3891388"/>
            <a:ext cx="400050" cy="44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2691" y="4903477"/>
            <a:ext cx="400050" cy="44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9000" y="5786731"/>
            <a:ext cx="400050" cy="44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1317" y="985720"/>
            <a:ext cx="2261786" cy="266952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6350" stA="50000" endA="295" endPos="92000" dist="1016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88097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honeycomb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0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3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6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4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3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0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3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8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3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4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000"/>
                            </p:stCondLst>
                            <p:childTnLst>
                              <p:par>
                                <p:cTn id="60" presetID="35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7605 -0.01087 L -0.07395 -0.01087 " pathEditMode="relative" rAng="0" ptsTypes="AA">
                                      <p:cBhvr>
                                        <p:cTn id="61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62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8038 -0.00324 L -0.53038 -0.00324 " pathEditMode="relative" rAng="0" ptsTypes="AA">
                                      <p:cBhvr>
                                        <p:cTn id="63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64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0018 3.44205E-6 L -0.29635 -0.0007 " pathEditMode="relative" rAng="0" ptsTypes="AA">
                                      <p:cBhvr>
                                        <p:cTn id="65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826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1" grpId="0" animBg="1"/>
      <p:bldP spid="12" grpId="0" animBg="1"/>
      <p:bldP spid="13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sk-SK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Moderné formy platobného styku</a:t>
            </a:r>
            <a:endParaRPr lang="sk-SK" dirty="0"/>
          </a:p>
        </p:txBody>
      </p:sp>
      <p:sp>
        <p:nvSpPr>
          <p:cNvPr id="4" name="Obláčik 3"/>
          <p:cNvSpPr/>
          <p:nvPr/>
        </p:nvSpPr>
        <p:spPr>
          <a:xfrm>
            <a:off x="296260" y="2188756"/>
            <a:ext cx="1832460" cy="1374345"/>
          </a:xfrm>
          <a:prstGeom prst="cloudCallout">
            <a:avLst/>
          </a:prstGeom>
          <a:effectLst>
            <a:glow rad="228600">
              <a:schemeClr val="accent6">
                <a:satMod val="175000"/>
                <a:alpha val="40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k-SK" dirty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Telefón </a:t>
            </a:r>
            <a:r>
              <a:rPr lang="sk-SK" dirty="0" err="1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banking</a:t>
            </a:r>
            <a:endParaRPr lang="sk-SK" dirty="0"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5" name="Obláčik 4"/>
          <p:cNvSpPr/>
          <p:nvPr/>
        </p:nvSpPr>
        <p:spPr>
          <a:xfrm>
            <a:off x="2892245" y="2637613"/>
            <a:ext cx="1832460" cy="1374345"/>
          </a:xfrm>
          <a:prstGeom prst="cloudCallout">
            <a:avLst/>
          </a:prstGeom>
          <a:effectLst>
            <a:glow rad="228600">
              <a:schemeClr val="accent6">
                <a:satMod val="175000"/>
                <a:alpha val="40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k-SK" dirty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Mobil </a:t>
            </a:r>
            <a:r>
              <a:rPr lang="sk-SK" dirty="0" err="1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banking</a:t>
            </a:r>
            <a:endParaRPr lang="sk-SK" dirty="0"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6" name="Obláčik 5"/>
          <p:cNvSpPr/>
          <p:nvPr/>
        </p:nvSpPr>
        <p:spPr>
          <a:xfrm>
            <a:off x="5488230" y="3276295"/>
            <a:ext cx="1832460" cy="1374345"/>
          </a:xfrm>
          <a:prstGeom prst="cloudCallout">
            <a:avLst/>
          </a:prstGeom>
          <a:effectLst>
            <a:glow rad="228600">
              <a:schemeClr val="accent6">
                <a:satMod val="175000"/>
                <a:alpha val="40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k-SK" dirty="0" err="1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Home</a:t>
            </a:r>
            <a:r>
              <a:rPr lang="sk-SK" dirty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sk-SK" dirty="0" err="1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banking</a:t>
            </a:r>
            <a:endParaRPr lang="sk-SK" dirty="0"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7" name="Obláčik 6"/>
          <p:cNvSpPr/>
          <p:nvPr/>
        </p:nvSpPr>
        <p:spPr>
          <a:xfrm>
            <a:off x="907080" y="4497935"/>
            <a:ext cx="1832460" cy="1374345"/>
          </a:xfrm>
          <a:prstGeom prst="cloudCallout">
            <a:avLst/>
          </a:prstGeom>
          <a:effectLst>
            <a:glow rad="228600">
              <a:schemeClr val="accent6">
                <a:satMod val="175000"/>
                <a:alpha val="40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k-SK" dirty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Internet </a:t>
            </a:r>
            <a:r>
              <a:rPr lang="sk-SK" dirty="0" err="1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banking</a:t>
            </a:r>
            <a:endParaRPr lang="sk-SK" dirty="0"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8" name="Obláčik 7"/>
          <p:cNvSpPr/>
          <p:nvPr/>
        </p:nvSpPr>
        <p:spPr>
          <a:xfrm>
            <a:off x="3503065" y="4803345"/>
            <a:ext cx="1832460" cy="1374345"/>
          </a:xfrm>
          <a:prstGeom prst="cloudCallout">
            <a:avLst/>
          </a:prstGeom>
          <a:effectLst>
            <a:glow rad="228600">
              <a:schemeClr val="accent6">
                <a:satMod val="175000"/>
                <a:alpha val="40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k-SK" dirty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E-mail </a:t>
            </a:r>
            <a:r>
              <a:rPr lang="sk-SK" dirty="0" err="1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banking</a:t>
            </a:r>
            <a:endParaRPr lang="sk-SK" dirty="0"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1223" y="5040346"/>
            <a:ext cx="2996517" cy="1667673"/>
          </a:xfrm>
          <a:prstGeom prst="rect">
            <a:avLst/>
          </a:prstGeom>
          <a:ln>
            <a:noFill/>
          </a:ln>
          <a:effectLst>
            <a:glow rad="63500">
              <a:schemeClr val="accent6">
                <a:satMod val="175000"/>
                <a:alpha val="40000"/>
              </a:schemeClr>
            </a:glow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86337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honeycomb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9" presetClass="entr" presetSubtype="0" decel="10000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49" presetClass="entr" presetSubtype="0" decel="10000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500"/>
                            </p:stCondLst>
                            <p:childTnLst>
                              <p:par>
                                <p:cTn id="26" presetID="49" presetClass="entr" presetSubtype="0" decel="10000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0"/>
                            </p:stCondLst>
                            <p:childTnLst>
                              <p:par>
                                <p:cTn id="33" presetID="49" presetClass="entr" presetSubtype="0" decel="10000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3808475" y="1901950"/>
            <a:ext cx="305410" cy="30541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5" name="Rounded Rectangle 4"/>
          <p:cNvSpPr/>
          <p:nvPr/>
        </p:nvSpPr>
        <p:spPr>
          <a:xfrm>
            <a:off x="3808170" y="2207437"/>
            <a:ext cx="305410" cy="30541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6" name="Rounded Rectangle 5"/>
          <p:cNvSpPr/>
          <p:nvPr/>
        </p:nvSpPr>
        <p:spPr>
          <a:xfrm>
            <a:off x="3808475" y="2512924"/>
            <a:ext cx="305410" cy="30541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7" name="Rounded Rectangle 6"/>
          <p:cNvSpPr/>
          <p:nvPr/>
        </p:nvSpPr>
        <p:spPr>
          <a:xfrm>
            <a:off x="3808170" y="2818411"/>
            <a:ext cx="305410" cy="30541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8" name="Rounded Rectangle 7"/>
          <p:cNvSpPr/>
          <p:nvPr/>
        </p:nvSpPr>
        <p:spPr>
          <a:xfrm>
            <a:off x="3808475" y="3123821"/>
            <a:ext cx="305410" cy="30541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9" name="Rounded Rectangle 8"/>
          <p:cNvSpPr/>
          <p:nvPr/>
        </p:nvSpPr>
        <p:spPr>
          <a:xfrm>
            <a:off x="3808170" y="3429308"/>
            <a:ext cx="305410" cy="30541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10" name="Rounded Rectangle 9"/>
          <p:cNvSpPr/>
          <p:nvPr/>
        </p:nvSpPr>
        <p:spPr>
          <a:xfrm>
            <a:off x="3808475" y="3734795"/>
            <a:ext cx="305410" cy="30541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11" name="Rounded Rectangle 10"/>
          <p:cNvSpPr/>
          <p:nvPr/>
        </p:nvSpPr>
        <p:spPr>
          <a:xfrm>
            <a:off x="3808170" y="4040282"/>
            <a:ext cx="305410" cy="30541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12" name="Rounded Rectangle 11"/>
          <p:cNvSpPr/>
          <p:nvPr/>
        </p:nvSpPr>
        <p:spPr>
          <a:xfrm>
            <a:off x="3807865" y="4345692"/>
            <a:ext cx="305410" cy="30541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13" name="Rounded Rectangle 12"/>
          <p:cNvSpPr/>
          <p:nvPr/>
        </p:nvSpPr>
        <p:spPr>
          <a:xfrm>
            <a:off x="3807560" y="4651179"/>
            <a:ext cx="305410" cy="30541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14" name="Rounded Rectangle 13"/>
          <p:cNvSpPr/>
          <p:nvPr/>
        </p:nvSpPr>
        <p:spPr>
          <a:xfrm>
            <a:off x="3807865" y="4956666"/>
            <a:ext cx="305410" cy="30541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15" name="Rounded Rectangle 14"/>
          <p:cNvSpPr/>
          <p:nvPr/>
        </p:nvSpPr>
        <p:spPr>
          <a:xfrm>
            <a:off x="3807560" y="5262153"/>
            <a:ext cx="305410" cy="30541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16" name="Rounded Rectangle 15"/>
          <p:cNvSpPr/>
          <p:nvPr/>
        </p:nvSpPr>
        <p:spPr>
          <a:xfrm>
            <a:off x="3807865" y="5567563"/>
            <a:ext cx="305410" cy="30541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17" name="Rounded Rectangle 16"/>
          <p:cNvSpPr/>
          <p:nvPr/>
        </p:nvSpPr>
        <p:spPr>
          <a:xfrm>
            <a:off x="3807560" y="5873050"/>
            <a:ext cx="305410" cy="30541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18" name="Rounded Rectangle 17"/>
          <p:cNvSpPr/>
          <p:nvPr/>
        </p:nvSpPr>
        <p:spPr>
          <a:xfrm>
            <a:off x="3807865" y="6178537"/>
            <a:ext cx="305410" cy="30541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19" name="Rounded Rectangle 18"/>
          <p:cNvSpPr/>
          <p:nvPr/>
        </p:nvSpPr>
        <p:spPr>
          <a:xfrm>
            <a:off x="3807560" y="6484024"/>
            <a:ext cx="305410" cy="30541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22" name="Rounded Rectangle 21"/>
          <p:cNvSpPr/>
          <p:nvPr/>
        </p:nvSpPr>
        <p:spPr>
          <a:xfrm>
            <a:off x="3807560" y="974354"/>
            <a:ext cx="305410" cy="30541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23" name="Rounded Rectangle 22"/>
          <p:cNvSpPr/>
          <p:nvPr/>
        </p:nvSpPr>
        <p:spPr>
          <a:xfrm>
            <a:off x="3807255" y="1279841"/>
            <a:ext cx="305410" cy="30541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24" name="Rounded Rectangle 23"/>
          <p:cNvSpPr/>
          <p:nvPr/>
        </p:nvSpPr>
        <p:spPr>
          <a:xfrm>
            <a:off x="3807560" y="1585328"/>
            <a:ext cx="305410" cy="30541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26" name="Rounded Rectangle 25"/>
          <p:cNvSpPr/>
          <p:nvPr/>
        </p:nvSpPr>
        <p:spPr>
          <a:xfrm>
            <a:off x="4112665" y="974431"/>
            <a:ext cx="327378" cy="30541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33" name="Rounded Rectangle 32"/>
          <p:cNvSpPr/>
          <p:nvPr/>
        </p:nvSpPr>
        <p:spPr>
          <a:xfrm>
            <a:off x="4433943" y="974354"/>
            <a:ext cx="305410" cy="30541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34" name="Rounded Rectangle 33"/>
          <p:cNvSpPr/>
          <p:nvPr/>
        </p:nvSpPr>
        <p:spPr>
          <a:xfrm>
            <a:off x="4739048" y="974431"/>
            <a:ext cx="327378" cy="30541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35" name="Rounded Rectangle 34"/>
          <p:cNvSpPr/>
          <p:nvPr/>
        </p:nvSpPr>
        <p:spPr>
          <a:xfrm>
            <a:off x="5013341" y="974354"/>
            <a:ext cx="305410" cy="30541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36" name="Rounded Rectangle 35"/>
          <p:cNvSpPr/>
          <p:nvPr/>
        </p:nvSpPr>
        <p:spPr>
          <a:xfrm>
            <a:off x="5318446" y="974431"/>
            <a:ext cx="327378" cy="30541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37" name="Rounded Rectangle 36"/>
          <p:cNvSpPr/>
          <p:nvPr/>
        </p:nvSpPr>
        <p:spPr>
          <a:xfrm>
            <a:off x="5639724" y="974354"/>
            <a:ext cx="305410" cy="30541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38" name="Rounded Rectangle 37"/>
          <p:cNvSpPr/>
          <p:nvPr/>
        </p:nvSpPr>
        <p:spPr>
          <a:xfrm>
            <a:off x="5944829" y="974431"/>
            <a:ext cx="327378" cy="30541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39" name="Rounded Rectangle 38"/>
          <p:cNvSpPr/>
          <p:nvPr/>
        </p:nvSpPr>
        <p:spPr>
          <a:xfrm>
            <a:off x="2875462" y="1279536"/>
            <a:ext cx="305410" cy="326158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40" name="Rounded Rectangle 39"/>
          <p:cNvSpPr/>
          <p:nvPr/>
        </p:nvSpPr>
        <p:spPr>
          <a:xfrm>
            <a:off x="3180567" y="1279613"/>
            <a:ext cx="327378" cy="326158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41" name="Rounded Rectangle 40"/>
          <p:cNvSpPr/>
          <p:nvPr/>
        </p:nvSpPr>
        <p:spPr>
          <a:xfrm>
            <a:off x="3501845" y="1279536"/>
            <a:ext cx="305410" cy="326158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42" name="Rounded Rectangle 41"/>
          <p:cNvSpPr/>
          <p:nvPr/>
        </p:nvSpPr>
        <p:spPr>
          <a:xfrm>
            <a:off x="4415940" y="1279536"/>
            <a:ext cx="305410" cy="30541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43" name="Rounded Rectangle 42"/>
          <p:cNvSpPr/>
          <p:nvPr/>
        </p:nvSpPr>
        <p:spPr>
          <a:xfrm>
            <a:off x="4110530" y="1279536"/>
            <a:ext cx="305410" cy="30541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44" name="Rounded Rectangle 43"/>
          <p:cNvSpPr/>
          <p:nvPr/>
        </p:nvSpPr>
        <p:spPr>
          <a:xfrm>
            <a:off x="3507945" y="1889595"/>
            <a:ext cx="305410" cy="30541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45" name="Rounded Rectangle 44"/>
          <p:cNvSpPr/>
          <p:nvPr/>
        </p:nvSpPr>
        <p:spPr>
          <a:xfrm>
            <a:off x="3202535" y="1889595"/>
            <a:ext cx="305410" cy="30541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46" name="Rounded Rectangle 45"/>
          <p:cNvSpPr/>
          <p:nvPr/>
        </p:nvSpPr>
        <p:spPr>
          <a:xfrm>
            <a:off x="4123649" y="1890661"/>
            <a:ext cx="305410" cy="30541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47" name="Rounded Rectangle 46"/>
          <p:cNvSpPr/>
          <p:nvPr/>
        </p:nvSpPr>
        <p:spPr>
          <a:xfrm>
            <a:off x="4428754" y="1890738"/>
            <a:ext cx="327378" cy="30541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48" name="Rounded Rectangle 47"/>
          <p:cNvSpPr/>
          <p:nvPr/>
        </p:nvSpPr>
        <p:spPr>
          <a:xfrm>
            <a:off x="4750032" y="1890661"/>
            <a:ext cx="305410" cy="30541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49" name="Rounded Rectangle 48"/>
          <p:cNvSpPr/>
          <p:nvPr/>
        </p:nvSpPr>
        <p:spPr>
          <a:xfrm>
            <a:off x="5055137" y="1890738"/>
            <a:ext cx="327378" cy="30541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50" name="Rounded Rectangle 49"/>
          <p:cNvSpPr/>
          <p:nvPr/>
        </p:nvSpPr>
        <p:spPr>
          <a:xfrm>
            <a:off x="5403276" y="1889595"/>
            <a:ext cx="305410" cy="30541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51" name="Rounded Rectangle 50"/>
          <p:cNvSpPr/>
          <p:nvPr/>
        </p:nvSpPr>
        <p:spPr>
          <a:xfrm>
            <a:off x="4112360" y="2194928"/>
            <a:ext cx="305410" cy="30541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52" name="Rounded Rectangle 51"/>
          <p:cNvSpPr/>
          <p:nvPr/>
        </p:nvSpPr>
        <p:spPr>
          <a:xfrm>
            <a:off x="4417465" y="2195005"/>
            <a:ext cx="327378" cy="30541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53" name="Rounded Rectangle 52"/>
          <p:cNvSpPr/>
          <p:nvPr/>
        </p:nvSpPr>
        <p:spPr>
          <a:xfrm>
            <a:off x="4738743" y="2194928"/>
            <a:ext cx="305410" cy="30541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54" name="Rounded Rectangle 53"/>
          <p:cNvSpPr/>
          <p:nvPr/>
        </p:nvSpPr>
        <p:spPr>
          <a:xfrm>
            <a:off x="5043848" y="2195005"/>
            <a:ext cx="327378" cy="30541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55" name="Rounded Rectangle 54"/>
          <p:cNvSpPr/>
          <p:nvPr/>
        </p:nvSpPr>
        <p:spPr>
          <a:xfrm>
            <a:off x="3507945" y="2194700"/>
            <a:ext cx="305410" cy="30541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56" name="Rounded Rectangle 55"/>
          <p:cNvSpPr/>
          <p:nvPr/>
        </p:nvSpPr>
        <p:spPr>
          <a:xfrm>
            <a:off x="4113885" y="2513001"/>
            <a:ext cx="305410" cy="30541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57" name="Rounded Rectangle 56"/>
          <p:cNvSpPr/>
          <p:nvPr/>
        </p:nvSpPr>
        <p:spPr>
          <a:xfrm>
            <a:off x="4418990" y="2513078"/>
            <a:ext cx="327378" cy="30541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58" name="Rounded Rectangle 57"/>
          <p:cNvSpPr/>
          <p:nvPr/>
        </p:nvSpPr>
        <p:spPr>
          <a:xfrm>
            <a:off x="3202535" y="2513078"/>
            <a:ext cx="305410" cy="30541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59" name="Rounded Rectangle 58"/>
          <p:cNvSpPr/>
          <p:nvPr/>
        </p:nvSpPr>
        <p:spPr>
          <a:xfrm>
            <a:off x="3507640" y="2513155"/>
            <a:ext cx="327378" cy="30541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60" name="Rounded Rectangle 59"/>
          <p:cNvSpPr/>
          <p:nvPr/>
        </p:nvSpPr>
        <p:spPr>
          <a:xfrm>
            <a:off x="2548999" y="2818257"/>
            <a:ext cx="305410" cy="30541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61" name="Rounded Rectangle 60"/>
          <p:cNvSpPr/>
          <p:nvPr/>
        </p:nvSpPr>
        <p:spPr>
          <a:xfrm>
            <a:off x="2854104" y="2818334"/>
            <a:ext cx="327378" cy="30541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62" name="Rounded Rectangle 61"/>
          <p:cNvSpPr/>
          <p:nvPr/>
        </p:nvSpPr>
        <p:spPr>
          <a:xfrm>
            <a:off x="3175382" y="2818257"/>
            <a:ext cx="305410" cy="30541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63" name="Rounded Rectangle 62"/>
          <p:cNvSpPr/>
          <p:nvPr/>
        </p:nvSpPr>
        <p:spPr>
          <a:xfrm>
            <a:off x="3480487" y="2818334"/>
            <a:ext cx="327378" cy="30541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64" name="Rounded Rectangle 63"/>
          <p:cNvSpPr/>
          <p:nvPr/>
        </p:nvSpPr>
        <p:spPr>
          <a:xfrm>
            <a:off x="4404046" y="2830997"/>
            <a:ext cx="305410" cy="30541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65" name="Rounded Rectangle 64"/>
          <p:cNvSpPr/>
          <p:nvPr/>
        </p:nvSpPr>
        <p:spPr>
          <a:xfrm>
            <a:off x="4708236" y="2818488"/>
            <a:ext cx="305410" cy="30541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66" name="Rounded Rectangle 65"/>
          <p:cNvSpPr/>
          <p:nvPr/>
        </p:nvSpPr>
        <p:spPr>
          <a:xfrm>
            <a:off x="5013341" y="2818565"/>
            <a:ext cx="327378" cy="30541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67" name="Rounded Rectangle 66"/>
          <p:cNvSpPr/>
          <p:nvPr/>
        </p:nvSpPr>
        <p:spPr>
          <a:xfrm>
            <a:off x="5334619" y="2818488"/>
            <a:ext cx="305410" cy="30541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68" name="Rounded Rectangle 67"/>
          <p:cNvSpPr/>
          <p:nvPr/>
        </p:nvSpPr>
        <p:spPr>
          <a:xfrm>
            <a:off x="5639724" y="2818565"/>
            <a:ext cx="327378" cy="30541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69" name="Rounded Rectangle 68"/>
          <p:cNvSpPr/>
          <p:nvPr/>
        </p:nvSpPr>
        <p:spPr>
          <a:xfrm>
            <a:off x="4103821" y="2818260"/>
            <a:ext cx="305410" cy="30541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70" name="Rounded Rectangle 69"/>
          <p:cNvSpPr/>
          <p:nvPr/>
        </p:nvSpPr>
        <p:spPr>
          <a:xfrm>
            <a:off x="5944829" y="2818257"/>
            <a:ext cx="327378" cy="30541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71" name="Rounded Rectangle 70"/>
          <p:cNvSpPr/>
          <p:nvPr/>
        </p:nvSpPr>
        <p:spPr>
          <a:xfrm>
            <a:off x="3185756" y="3123898"/>
            <a:ext cx="305410" cy="30541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72" name="Rounded Rectangle 71"/>
          <p:cNvSpPr/>
          <p:nvPr/>
        </p:nvSpPr>
        <p:spPr>
          <a:xfrm>
            <a:off x="3490861" y="3123975"/>
            <a:ext cx="327378" cy="30541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73" name="Rounded Rectangle 72"/>
          <p:cNvSpPr/>
          <p:nvPr/>
        </p:nvSpPr>
        <p:spPr>
          <a:xfrm>
            <a:off x="4410146" y="3135794"/>
            <a:ext cx="305410" cy="30541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74" name="Rounded Rectangle 73"/>
          <p:cNvSpPr/>
          <p:nvPr/>
        </p:nvSpPr>
        <p:spPr>
          <a:xfrm>
            <a:off x="4714336" y="3123285"/>
            <a:ext cx="305410" cy="30541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75" name="Rounded Rectangle 74"/>
          <p:cNvSpPr/>
          <p:nvPr/>
        </p:nvSpPr>
        <p:spPr>
          <a:xfrm>
            <a:off x="5019441" y="3123362"/>
            <a:ext cx="327378" cy="30541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76" name="Rounded Rectangle 75"/>
          <p:cNvSpPr/>
          <p:nvPr/>
        </p:nvSpPr>
        <p:spPr>
          <a:xfrm>
            <a:off x="5340719" y="3123285"/>
            <a:ext cx="305410" cy="30541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77" name="Rounded Rectangle 76"/>
          <p:cNvSpPr/>
          <p:nvPr/>
        </p:nvSpPr>
        <p:spPr>
          <a:xfrm>
            <a:off x="5645824" y="3123362"/>
            <a:ext cx="327378" cy="30541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78" name="Rounded Rectangle 77"/>
          <p:cNvSpPr/>
          <p:nvPr/>
        </p:nvSpPr>
        <p:spPr>
          <a:xfrm>
            <a:off x="4109921" y="3123057"/>
            <a:ext cx="305410" cy="30541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79" name="Rounded Rectangle 78"/>
          <p:cNvSpPr/>
          <p:nvPr/>
        </p:nvSpPr>
        <p:spPr>
          <a:xfrm>
            <a:off x="5950929" y="3123054"/>
            <a:ext cx="327378" cy="30541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80" name="Rounded Rectangle 79"/>
          <p:cNvSpPr/>
          <p:nvPr/>
        </p:nvSpPr>
        <p:spPr>
          <a:xfrm>
            <a:off x="6272207" y="3109861"/>
            <a:ext cx="327378" cy="30541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81" name="Rounded Rectangle 80"/>
          <p:cNvSpPr/>
          <p:nvPr/>
        </p:nvSpPr>
        <p:spPr>
          <a:xfrm>
            <a:off x="4113885" y="3441281"/>
            <a:ext cx="305410" cy="30541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82" name="Rounded Rectangle 81"/>
          <p:cNvSpPr/>
          <p:nvPr/>
        </p:nvSpPr>
        <p:spPr>
          <a:xfrm>
            <a:off x="3202840" y="3415194"/>
            <a:ext cx="305410" cy="30541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83" name="Rounded Rectangle 82"/>
          <p:cNvSpPr/>
          <p:nvPr/>
        </p:nvSpPr>
        <p:spPr>
          <a:xfrm>
            <a:off x="3507945" y="3415271"/>
            <a:ext cx="327378" cy="30541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84" name="Rounded Rectangle 83"/>
          <p:cNvSpPr/>
          <p:nvPr/>
        </p:nvSpPr>
        <p:spPr>
          <a:xfrm>
            <a:off x="3508250" y="3734872"/>
            <a:ext cx="327378" cy="30541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85" name="Rounded Rectangle 84"/>
          <p:cNvSpPr/>
          <p:nvPr/>
        </p:nvSpPr>
        <p:spPr>
          <a:xfrm>
            <a:off x="4404046" y="3762555"/>
            <a:ext cx="305410" cy="30541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86" name="Rounded Rectangle 85"/>
          <p:cNvSpPr/>
          <p:nvPr/>
        </p:nvSpPr>
        <p:spPr>
          <a:xfrm>
            <a:off x="4708236" y="3750046"/>
            <a:ext cx="305410" cy="30541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87" name="Rounded Rectangle 86"/>
          <p:cNvSpPr/>
          <p:nvPr/>
        </p:nvSpPr>
        <p:spPr>
          <a:xfrm>
            <a:off x="5013341" y="3750123"/>
            <a:ext cx="327378" cy="30541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88" name="Rounded Rectangle 87"/>
          <p:cNvSpPr/>
          <p:nvPr/>
        </p:nvSpPr>
        <p:spPr>
          <a:xfrm>
            <a:off x="5334619" y="3750046"/>
            <a:ext cx="305410" cy="30541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89" name="Rounded Rectangle 88"/>
          <p:cNvSpPr/>
          <p:nvPr/>
        </p:nvSpPr>
        <p:spPr>
          <a:xfrm>
            <a:off x="4103821" y="3749818"/>
            <a:ext cx="305410" cy="30541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90" name="Rounded Rectangle 89"/>
          <p:cNvSpPr/>
          <p:nvPr/>
        </p:nvSpPr>
        <p:spPr>
          <a:xfrm>
            <a:off x="2548389" y="4040128"/>
            <a:ext cx="305410" cy="30541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91" name="Rounded Rectangle 90"/>
          <p:cNvSpPr/>
          <p:nvPr/>
        </p:nvSpPr>
        <p:spPr>
          <a:xfrm>
            <a:off x="2853494" y="4040205"/>
            <a:ext cx="327378" cy="30541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92" name="Rounded Rectangle 91"/>
          <p:cNvSpPr/>
          <p:nvPr/>
        </p:nvSpPr>
        <p:spPr>
          <a:xfrm>
            <a:off x="3174772" y="4040128"/>
            <a:ext cx="305410" cy="30541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93" name="Rounded Rectangle 92"/>
          <p:cNvSpPr/>
          <p:nvPr/>
        </p:nvSpPr>
        <p:spPr>
          <a:xfrm>
            <a:off x="3479877" y="4040205"/>
            <a:ext cx="327378" cy="30541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94" name="Rounded Rectangle 93"/>
          <p:cNvSpPr/>
          <p:nvPr/>
        </p:nvSpPr>
        <p:spPr>
          <a:xfrm>
            <a:off x="4409841" y="4067737"/>
            <a:ext cx="305410" cy="30541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95" name="Rounded Rectangle 94"/>
          <p:cNvSpPr/>
          <p:nvPr/>
        </p:nvSpPr>
        <p:spPr>
          <a:xfrm>
            <a:off x="4714031" y="4055228"/>
            <a:ext cx="305410" cy="30541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96" name="Rounded Rectangle 95"/>
          <p:cNvSpPr/>
          <p:nvPr/>
        </p:nvSpPr>
        <p:spPr>
          <a:xfrm>
            <a:off x="4109616" y="4055000"/>
            <a:ext cx="305410" cy="30541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97" name="Rounded Rectangle 96"/>
          <p:cNvSpPr/>
          <p:nvPr/>
        </p:nvSpPr>
        <p:spPr>
          <a:xfrm>
            <a:off x="2565473" y="4345156"/>
            <a:ext cx="305410" cy="30541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98" name="Rounded Rectangle 97"/>
          <p:cNvSpPr/>
          <p:nvPr/>
        </p:nvSpPr>
        <p:spPr>
          <a:xfrm>
            <a:off x="2870578" y="4345233"/>
            <a:ext cx="327378" cy="30541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99" name="Rounded Rectangle 98"/>
          <p:cNvSpPr/>
          <p:nvPr/>
        </p:nvSpPr>
        <p:spPr>
          <a:xfrm>
            <a:off x="3191856" y="4345156"/>
            <a:ext cx="305410" cy="30541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100" name="Rounded Rectangle 99"/>
          <p:cNvSpPr/>
          <p:nvPr/>
        </p:nvSpPr>
        <p:spPr>
          <a:xfrm>
            <a:off x="3496961" y="4345233"/>
            <a:ext cx="327378" cy="30541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101" name="Rounded Rectangle 100"/>
          <p:cNvSpPr/>
          <p:nvPr/>
        </p:nvSpPr>
        <p:spPr>
          <a:xfrm>
            <a:off x="2260063" y="4354540"/>
            <a:ext cx="305410" cy="30541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102" name="Rounded Rectangle 101"/>
          <p:cNvSpPr/>
          <p:nvPr/>
        </p:nvSpPr>
        <p:spPr>
          <a:xfrm>
            <a:off x="4383758" y="4372688"/>
            <a:ext cx="305410" cy="30541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103" name="Rounded Rectangle 102"/>
          <p:cNvSpPr/>
          <p:nvPr/>
        </p:nvSpPr>
        <p:spPr>
          <a:xfrm>
            <a:off x="4083533" y="4359951"/>
            <a:ext cx="305410" cy="30541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104" name="Rounded Rectangle 103"/>
          <p:cNvSpPr/>
          <p:nvPr/>
        </p:nvSpPr>
        <p:spPr>
          <a:xfrm>
            <a:off x="3479877" y="4650338"/>
            <a:ext cx="327378" cy="30541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105" name="Rounded Rectangle 104"/>
          <p:cNvSpPr/>
          <p:nvPr/>
        </p:nvSpPr>
        <p:spPr>
          <a:xfrm>
            <a:off x="4415941" y="4663765"/>
            <a:ext cx="305410" cy="30541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106" name="Rounded Rectangle 105"/>
          <p:cNvSpPr/>
          <p:nvPr/>
        </p:nvSpPr>
        <p:spPr>
          <a:xfrm>
            <a:off x="4720131" y="4651256"/>
            <a:ext cx="305410" cy="30541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107" name="Rounded Rectangle 106"/>
          <p:cNvSpPr/>
          <p:nvPr/>
        </p:nvSpPr>
        <p:spPr>
          <a:xfrm>
            <a:off x="5025236" y="4651333"/>
            <a:ext cx="327378" cy="30541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108" name="Rounded Rectangle 107"/>
          <p:cNvSpPr/>
          <p:nvPr/>
        </p:nvSpPr>
        <p:spPr>
          <a:xfrm>
            <a:off x="5346514" y="4651256"/>
            <a:ext cx="305410" cy="30541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109" name="Rounded Rectangle 108"/>
          <p:cNvSpPr/>
          <p:nvPr/>
        </p:nvSpPr>
        <p:spPr>
          <a:xfrm>
            <a:off x="5651619" y="4651333"/>
            <a:ext cx="327378" cy="30541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110" name="Rounded Rectangle 109"/>
          <p:cNvSpPr/>
          <p:nvPr/>
        </p:nvSpPr>
        <p:spPr>
          <a:xfrm>
            <a:off x="4115716" y="4651028"/>
            <a:ext cx="305410" cy="30541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111" name="Rounded Rectangle 110"/>
          <p:cNvSpPr/>
          <p:nvPr/>
        </p:nvSpPr>
        <p:spPr>
          <a:xfrm>
            <a:off x="2875462" y="4955748"/>
            <a:ext cx="327378" cy="30541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112" name="Rounded Rectangle 111"/>
          <p:cNvSpPr/>
          <p:nvPr/>
        </p:nvSpPr>
        <p:spPr>
          <a:xfrm>
            <a:off x="3196740" y="4955671"/>
            <a:ext cx="305410" cy="30541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113" name="Rounded Rectangle 112"/>
          <p:cNvSpPr/>
          <p:nvPr/>
        </p:nvSpPr>
        <p:spPr>
          <a:xfrm>
            <a:off x="3501845" y="4955748"/>
            <a:ext cx="327378" cy="30541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114" name="Rounded Rectangle 113"/>
          <p:cNvSpPr/>
          <p:nvPr/>
        </p:nvSpPr>
        <p:spPr>
          <a:xfrm>
            <a:off x="4384978" y="4981684"/>
            <a:ext cx="305410" cy="30541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115" name="Rounded Rectangle 114"/>
          <p:cNvSpPr/>
          <p:nvPr/>
        </p:nvSpPr>
        <p:spPr>
          <a:xfrm>
            <a:off x="4689168" y="4969175"/>
            <a:ext cx="305410" cy="30541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116" name="Rounded Rectangle 115"/>
          <p:cNvSpPr/>
          <p:nvPr/>
        </p:nvSpPr>
        <p:spPr>
          <a:xfrm>
            <a:off x="4994273" y="4969252"/>
            <a:ext cx="327378" cy="30541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117" name="Rounded Rectangle 116"/>
          <p:cNvSpPr/>
          <p:nvPr/>
        </p:nvSpPr>
        <p:spPr>
          <a:xfrm>
            <a:off x="4084753" y="4968947"/>
            <a:ext cx="305410" cy="30541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118" name="Rounded Rectangle 117"/>
          <p:cNvSpPr/>
          <p:nvPr/>
        </p:nvSpPr>
        <p:spPr>
          <a:xfrm>
            <a:off x="3202535" y="5260699"/>
            <a:ext cx="305410" cy="30541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119" name="Rounded Rectangle 118"/>
          <p:cNvSpPr/>
          <p:nvPr/>
        </p:nvSpPr>
        <p:spPr>
          <a:xfrm>
            <a:off x="3507640" y="5260776"/>
            <a:ext cx="327378" cy="30541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120" name="Rounded Rectangle 119"/>
          <p:cNvSpPr/>
          <p:nvPr/>
        </p:nvSpPr>
        <p:spPr>
          <a:xfrm>
            <a:off x="4421126" y="5296327"/>
            <a:ext cx="305410" cy="30541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121" name="Rounded Rectangle 120"/>
          <p:cNvSpPr/>
          <p:nvPr/>
        </p:nvSpPr>
        <p:spPr>
          <a:xfrm>
            <a:off x="4725316" y="5283818"/>
            <a:ext cx="305410" cy="30541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122" name="Rounded Rectangle 121"/>
          <p:cNvSpPr/>
          <p:nvPr/>
        </p:nvSpPr>
        <p:spPr>
          <a:xfrm>
            <a:off x="4120901" y="5283590"/>
            <a:ext cx="305410" cy="30541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123" name="Rounded Rectangle 122"/>
          <p:cNvSpPr/>
          <p:nvPr/>
        </p:nvSpPr>
        <p:spPr>
          <a:xfrm>
            <a:off x="2545335" y="5566032"/>
            <a:ext cx="305410" cy="30541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124" name="Rounded Rectangle 123"/>
          <p:cNvSpPr/>
          <p:nvPr/>
        </p:nvSpPr>
        <p:spPr>
          <a:xfrm>
            <a:off x="2850440" y="5566109"/>
            <a:ext cx="327378" cy="30541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125" name="Rounded Rectangle 124"/>
          <p:cNvSpPr/>
          <p:nvPr/>
        </p:nvSpPr>
        <p:spPr>
          <a:xfrm>
            <a:off x="3171718" y="5566032"/>
            <a:ext cx="305410" cy="30541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126" name="Rounded Rectangle 125"/>
          <p:cNvSpPr/>
          <p:nvPr/>
        </p:nvSpPr>
        <p:spPr>
          <a:xfrm>
            <a:off x="3476823" y="5566109"/>
            <a:ext cx="327378" cy="30541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127" name="Rounded Rectangle 126"/>
          <p:cNvSpPr/>
          <p:nvPr/>
        </p:nvSpPr>
        <p:spPr>
          <a:xfrm>
            <a:off x="4385283" y="5580072"/>
            <a:ext cx="305410" cy="30541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128" name="Rounded Rectangle 127"/>
          <p:cNvSpPr/>
          <p:nvPr/>
        </p:nvSpPr>
        <p:spPr>
          <a:xfrm>
            <a:off x="4689473" y="5567563"/>
            <a:ext cx="305410" cy="30541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129" name="Rounded Rectangle 128"/>
          <p:cNvSpPr/>
          <p:nvPr/>
        </p:nvSpPr>
        <p:spPr>
          <a:xfrm>
            <a:off x="4994578" y="5567640"/>
            <a:ext cx="327378" cy="30541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130" name="Rounded Rectangle 129"/>
          <p:cNvSpPr/>
          <p:nvPr/>
        </p:nvSpPr>
        <p:spPr>
          <a:xfrm>
            <a:off x="5315856" y="5567563"/>
            <a:ext cx="305410" cy="30541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131" name="Rounded Rectangle 130"/>
          <p:cNvSpPr/>
          <p:nvPr/>
        </p:nvSpPr>
        <p:spPr>
          <a:xfrm>
            <a:off x="4085058" y="5567335"/>
            <a:ext cx="305410" cy="30541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132" name="Rounded Rectangle 131"/>
          <p:cNvSpPr/>
          <p:nvPr/>
        </p:nvSpPr>
        <p:spPr>
          <a:xfrm>
            <a:off x="3177973" y="5885405"/>
            <a:ext cx="305410" cy="30541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133" name="Rounded Rectangle 132"/>
          <p:cNvSpPr/>
          <p:nvPr/>
        </p:nvSpPr>
        <p:spPr>
          <a:xfrm>
            <a:off x="3483078" y="5885482"/>
            <a:ext cx="327378" cy="30541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134" name="Rounded Rectangle 133"/>
          <p:cNvSpPr/>
          <p:nvPr/>
        </p:nvSpPr>
        <p:spPr>
          <a:xfrm>
            <a:off x="4421589" y="5897914"/>
            <a:ext cx="305410" cy="30541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135" name="Rounded Rectangle 134"/>
          <p:cNvSpPr/>
          <p:nvPr/>
        </p:nvSpPr>
        <p:spPr>
          <a:xfrm>
            <a:off x="4725779" y="5885405"/>
            <a:ext cx="305410" cy="30541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136" name="Rounded Rectangle 135"/>
          <p:cNvSpPr/>
          <p:nvPr/>
        </p:nvSpPr>
        <p:spPr>
          <a:xfrm>
            <a:off x="5030884" y="5885482"/>
            <a:ext cx="327378" cy="30541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137" name="Rounded Rectangle 136"/>
          <p:cNvSpPr/>
          <p:nvPr/>
        </p:nvSpPr>
        <p:spPr>
          <a:xfrm>
            <a:off x="5352162" y="5885405"/>
            <a:ext cx="305410" cy="30541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138" name="Rounded Rectangle 137"/>
          <p:cNvSpPr/>
          <p:nvPr/>
        </p:nvSpPr>
        <p:spPr>
          <a:xfrm>
            <a:off x="4121364" y="5885177"/>
            <a:ext cx="305410" cy="30541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139" name="Rounded Rectangle 138"/>
          <p:cNvSpPr/>
          <p:nvPr/>
        </p:nvSpPr>
        <p:spPr>
          <a:xfrm>
            <a:off x="2897735" y="6178383"/>
            <a:ext cx="305410" cy="30541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140" name="Rounded Rectangle 139"/>
          <p:cNvSpPr/>
          <p:nvPr/>
        </p:nvSpPr>
        <p:spPr>
          <a:xfrm>
            <a:off x="3202840" y="6178460"/>
            <a:ext cx="327378" cy="30541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141" name="Rounded Rectangle 140"/>
          <p:cNvSpPr/>
          <p:nvPr/>
        </p:nvSpPr>
        <p:spPr>
          <a:xfrm>
            <a:off x="3524118" y="6178383"/>
            <a:ext cx="305410" cy="30541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142" name="Rounded Rectangle 141"/>
          <p:cNvSpPr/>
          <p:nvPr/>
        </p:nvSpPr>
        <p:spPr>
          <a:xfrm>
            <a:off x="4112055" y="6203324"/>
            <a:ext cx="305410" cy="30541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143" name="Rounded Rectangle 142"/>
          <p:cNvSpPr/>
          <p:nvPr/>
        </p:nvSpPr>
        <p:spPr>
          <a:xfrm>
            <a:off x="4417160" y="6203401"/>
            <a:ext cx="327378" cy="30541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144" name="Rounded Rectangle 143"/>
          <p:cNvSpPr/>
          <p:nvPr/>
        </p:nvSpPr>
        <p:spPr>
          <a:xfrm>
            <a:off x="4738438" y="6203324"/>
            <a:ext cx="305410" cy="30541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145" name="Rounded Rectangle 144"/>
          <p:cNvSpPr/>
          <p:nvPr/>
        </p:nvSpPr>
        <p:spPr>
          <a:xfrm>
            <a:off x="2903835" y="6492798"/>
            <a:ext cx="305410" cy="30541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146" name="Rounded Rectangle 145"/>
          <p:cNvSpPr/>
          <p:nvPr/>
        </p:nvSpPr>
        <p:spPr>
          <a:xfrm>
            <a:off x="3208940" y="6492875"/>
            <a:ext cx="327378" cy="30541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147" name="Rounded Rectangle 146"/>
          <p:cNvSpPr/>
          <p:nvPr/>
        </p:nvSpPr>
        <p:spPr>
          <a:xfrm>
            <a:off x="3530218" y="6492798"/>
            <a:ext cx="305410" cy="30541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148" name="Rounded Rectangle 147"/>
          <p:cNvSpPr/>
          <p:nvPr/>
        </p:nvSpPr>
        <p:spPr>
          <a:xfrm>
            <a:off x="4118001" y="6492265"/>
            <a:ext cx="305410" cy="30541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149" name="Rounded Rectangle 148"/>
          <p:cNvSpPr/>
          <p:nvPr/>
        </p:nvSpPr>
        <p:spPr>
          <a:xfrm>
            <a:off x="4732030" y="6517129"/>
            <a:ext cx="305410" cy="30541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150" name="Rounded Rectangle 149"/>
          <p:cNvSpPr/>
          <p:nvPr/>
        </p:nvSpPr>
        <p:spPr>
          <a:xfrm>
            <a:off x="5036220" y="6504620"/>
            <a:ext cx="305410" cy="30541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151" name="Rounded Rectangle 150"/>
          <p:cNvSpPr/>
          <p:nvPr/>
        </p:nvSpPr>
        <p:spPr>
          <a:xfrm>
            <a:off x="5341325" y="6504697"/>
            <a:ext cx="327378" cy="30541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152" name="Rounded Rectangle 151"/>
          <p:cNvSpPr/>
          <p:nvPr/>
        </p:nvSpPr>
        <p:spPr>
          <a:xfrm>
            <a:off x="5662603" y="6504620"/>
            <a:ext cx="305410" cy="30541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153" name="Rounded Rectangle 152"/>
          <p:cNvSpPr/>
          <p:nvPr/>
        </p:nvSpPr>
        <p:spPr>
          <a:xfrm>
            <a:off x="4431805" y="6504392"/>
            <a:ext cx="305410" cy="30541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59" y="1006810"/>
            <a:ext cx="3609975" cy="2286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9733" y="1342679"/>
            <a:ext cx="2571750" cy="2000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59" y="1647088"/>
            <a:ext cx="2847975" cy="1809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2429" y="2004594"/>
            <a:ext cx="3279054" cy="12819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59" y="2252155"/>
            <a:ext cx="838200" cy="1905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1413" y="2565616"/>
            <a:ext cx="4229100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59" y="2894762"/>
            <a:ext cx="2400300" cy="1524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17" y="3246264"/>
            <a:ext cx="3112038" cy="11137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3848" y="3498736"/>
            <a:ext cx="3886200" cy="1905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5" name="Picture 11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17" y="3815247"/>
            <a:ext cx="1990725" cy="2000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6" name="Picture 12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3217" y="4106142"/>
            <a:ext cx="1285875" cy="2286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7" name="Picture 13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882" y="4403147"/>
            <a:ext cx="1533525" cy="1905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8" name="Picture 14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283" y="4721220"/>
            <a:ext cx="2676525" cy="1905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9" name="Picture 15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6615" y="5687040"/>
            <a:ext cx="3293830" cy="12128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41" name="Picture 17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1254" y="4997302"/>
            <a:ext cx="3619500" cy="3524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42" name="Picture 18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02" y="5317698"/>
            <a:ext cx="2843433" cy="18237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43" name="Picture 19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943" y="6270381"/>
            <a:ext cx="1276350" cy="1714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44" name="Picture 20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9050" y="6603279"/>
            <a:ext cx="2922650" cy="14461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3" name="Picture 2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8703" y="5956684"/>
            <a:ext cx="3435314" cy="18786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" name="Nadpis 1"/>
          <p:cNvSpPr>
            <a:spLocks noGrp="1"/>
          </p:cNvSpPr>
          <p:nvPr>
            <p:ph type="title"/>
          </p:nvPr>
        </p:nvSpPr>
        <p:spPr>
          <a:xfrm>
            <a:off x="3350360" y="222195"/>
            <a:ext cx="1824826" cy="458115"/>
          </a:xfrm>
        </p:spPr>
        <p:txBody>
          <a:bodyPr>
            <a:normAutofit fontScale="90000"/>
          </a:bodyPr>
          <a:lstStyle/>
          <a:p>
            <a:pPr algn="l"/>
            <a:r>
              <a:rPr lang="sk-SK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Tajnička</a:t>
            </a:r>
            <a:endParaRPr lang="sk-SK" b="1" dirty="0"/>
          </a:p>
        </p:txBody>
      </p:sp>
    </p:spTree>
    <p:extLst>
      <p:ext uri="{BB962C8B-B14F-4D97-AF65-F5344CB8AC3E}">
        <p14:creationId xmlns:p14="http://schemas.microsoft.com/office/powerpoint/2010/main" val="1330224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honeycomb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3808475" y="1901950"/>
            <a:ext cx="305410" cy="30541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k-SK" sz="1400" b="1" dirty="0"/>
              <a:t>A</a:t>
            </a:r>
            <a:endParaRPr lang="en-US" sz="1400" b="1" dirty="0"/>
          </a:p>
        </p:txBody>
      </p:sp>
      <p:sp>
        <p:nvSpPr>
          <p:cNvPr id="5" name="Rounded Rectangle 4"/>
          <p:cNvSpPr/>
          <p:nvPr/>
        </p:nvSpPr>
        <p:spPr>
          <a:xfrm>
            <a:off x="3808170" y="2207437"/>
            <a:ext cx="305410" cy="30541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k-SK" sz="1400" b="1" dirty="0"/>
              <a:t>L</a:t>
            </a:r>
            <a:endParaRPr lang="en-US" sz="1400" b="1" dirty="0"/>
          </a:p>
        </p:txBody>
      </p:sp>
      <p:sp>
        <p:nvSpPr>
          <p:cNvPr id="6" name="Rounded Rectangle 5"/>
          <p:cNvSpPr/>
          <p:nvPr/>
        </p:nvSpPr>
        <p:spPr>
          <a:xfrm>
            <a:off x="3808475" y="2512924"/>
            <a:ext cx="305410" cy="30541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k-SK" sz="1400" b="1" dirty="0"/>
              <a:t>Š</a:t>
            </a:r>
            <a:endParaRPr lang="en-US" sz="1400" b="1" dirty="0"/>
          </a:p>
        </p:txBody>
      </p:sp>
      <p:sp>
        <p:nvSpPr>
          <p:cNvPr id="7" name="Rounded Rectangle 6"/>
          <p:cNvSpPr/>
          <p:nvPr/>
        </p:nvSpPr>
        <p:spPr>
          <a:xfrm>
            <a:off x="3808170" y="2818411"/>
            <a:ext cx="305410" cy="30541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k-SK" sz="1400" b="1" dirty="0"/>
              <a:t>O</a:t>
            </a:r>
            <a:endParaRPr lang="en-US" sz="1400" b="1" dirty="0"/>
          </a:p>
        </p:txBody>
      </p:sp>
      <p:sp>
        <p:nvSpPr>
          <p:cNvPr id="8" name="Rounded Rectangle 7"/>
          <p:cNvSpPr/>
          <p:nvPr/>
        </p:nvSpPr>
        <p:spPr>
          <a:xfrm>
            <a:off x="3808475" y="3123821"/>
            <a:ext cx="305410" cy="30541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k-SK" sz="1400" b="1" dirty="0"/>
              <a:t>M</a:t>
            </a:r>
            <a:endParaRPr lang="en-US" sz="1400" b="1" dirty="0"/>
          </a:p>
        </p:txBody>
      </p:sp>
      <p:sp>
        <p:nvSpPr>
          <p:cNvPr id="9" name="Rounded Rectangle 8"/>
          <p:cNvSpPr/>
          <p:nvPr/>
        </p:nvSpPr>
        <p:spPr>
          <a:xfrm>
            <a:off x="3808170" y="3429308"/>
            <a:ext cx="305410" cy="30541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k-SK" sz="1400" b="1" dirty="0"/>
              <a:t>S</a:t>
            </a:r>
            <a:endParaRPr lang="en-US" sz="1400" b="1" dirty="0"/>
          </a:p>
        </p:txBody>
      </p:sp>
      <p:sp>
        <p:nvSpPr>
          <p:cNvPr id="10" name="Rounded Rectangle 9"/>
          <p:cNvSpPr/>
          <p:nvPr/>
        </p:nvSpPr>
        <p:spPr>
          <a:xfrm>
            <a:off x="3808475" y="3734795"/>
            <a:ext cx="305410" cy="30541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k-SK" sz="1400" b="1" dirty="0"/>
              <a:t>L</a:t>
            </a:r>
            <a:endParaRPr lang="en-US" sz="1400" b="1" dirty="0"/>
          </a:p>
        </p:txBody>
      </p:sp>
      <p:sp>
        <p:nvSpPr>
          <p:cNvPr id="11" name="Rounded Rectangle 10"/>
          <p:cNvSpPr/>
          <p:nvPr/>
        </p:nvSpPr>
        <p:spPr>
          <a:xfrm>
            <a:off x="3808170" y="4040282"/>
            <a:ext cx="305410" cy="30541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k-SK" sz="1400" b="1" dirty="0"/>
              <a:t>I</a:t>
            </a:r>
            <a:endParaRPr lang="en-US" sz="1400" b="1" dirty="0"/>
          </a:p>
        </p:txBody>
      </p:sp>
      <p:sp>
        <p:nvSpPr>
          <p:cNvPr id="12" name="Rounded Rectangle 11"/>
          <p:cNvSpPr/>
          <p:nvPr/>
        </p:nvSpPr>
        <p:spPr>
          <a:xfrm>
            <a:off x="3807865" y="4345692"/>
            <a:ext cx="305410" cy="30541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k-SK" sz="1400" b="1" dirty="0"/>
              <a:t>D</a:t>
            </a:r>
            <a:endParaRPr lang="en-US" sz="1400" b="1" dirty="0"/>
          </a:p>
        </p:txBody>
      </p:sp>
      <p:sp>
        <p:nvSpPr>
          <p:cNvPr id="13" name="Rounded Rectangle 12"/>
          <p:cNvSpPr/>
          <p:nvPr/>
        </p:nvSpPr>
        <p:spPr>
          <a:xfrm>
            <a:off x="3807560" y="4651179"/>
            <a:ext cx="305410" cy="30541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k-SK" sz="1400" b="1" dirty="0"/>
              <a:t>E</a:t>
            </a:r>
            <a:endParaRPr lang="en-US" sz="1400" b="1" dirty="0"/>
          </a:p>
        </p:txBody>
      </p:sp>
      <p:sp>
        <p:nvSpPr>
          <p:cNvPr id="14" name="Rounded Rectangle 13"/>
          <p:cNvSpPr/>
          <p:nvPr/>
        </p:nvSpPr>
        <p:spPr>
          <a:xfrm>
            <a:off x="3807865" y="4956666"/>
            <a:ext cx="305410" cy="30541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k-SK" sz="1400" b="1" dirty="0"/>
              <a:t>J</a:t>
            </a:r>
            <a:endParaRPr lang="en-US" sz="1400" b="1" dirty="0"/>
          </a:p>
        </p:txBody>
      </p:sp>
      <p:sp>
        <p:nvSpPr>
          <p:cNvPr id="15" name="Rounded Rectangle 14"/>
          <p:cNvSpPr/>
          <p:nvPr/>
        </p:nvSpPr>
        <p:spPr>
          <a:xfrm>
            <a:off x="3807560" y="5262153"/>
            <a:ext cx="305410" cy="30541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k-SK" sz="1400" b="1" dirty="0"/>
              <a:t>E</a:t>
            </a:r>
            <a:endParaRPr lang="en-US" sz="1400" b="1" dirty="0"/>
          </a:p>
        </p:txBody>
      </p:sp>
      <p:sp>
        <p:nvSpPr>
          <p:cNvPr id="16" name="Rounded Rectangle 15"/>
          <p:cNvSpPr/>
          <p:nvPr/>
        </p:nvSpPr>
        <p:spPr>
          <a:xfrm>
            <a:off x="3807865" y="5567563"/>
            <a:ext cx="305410" cy="30541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k-SK" sz="1400" b="1" dirty="0"/>
              <a:t>V</a:t>
            </a:r>
            <a:endParaRPr lang="en-US" sz="1400" b="1" dirty="0"/>
          </a:p>
        </p:txBody>
      </p:sp>
      <p:sp>
        <p:nvSpPr>
          <p:cNvPr id="17" name="Rounded Rectangle 16"/>
          <p:cNvSpPr/>
          <p:nvPr/>
        </p:nvSpPr>
        <p:spPr>
          <a:xfrm>
            <a:off x="3807560" y="5873050"/>
            <a:ext cx="305410" cy="30541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k-SK" sz="1400" b="1" dirty="0"/>
              <a:t>T</a:t>
            </a:r>
            <a:endParaRPr lang="en-US" sz="1400" b="1" dirty="0"/>
          </a:p>
        </p:txBody>
      </p:sp>
      <p:sp>
        <p:nvSpPr>
          <p:cNvPr id="18" name="Rounded Rectangle 17"/>
          <p:cNvSpPr/>
          <p:nvPr/>
        </p:nvSpPr>
        <p:spPr>
          <a:xfrm>
            <a:off x="3807865" y="6178537"/>
            <a:ext cx="305410" cy="30541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k-SK" sz="1400" b="1" dirty="0"/>
              <a:t>I</a:t>
            </a:r>
            <a:endParaRPr lang="en-US" sz="1400" b="1" dirty="0"/>
          </a:p>
        </p:txBody>
      </p:sp>
      <p:sp>
        <p:nvSpPr>
          <p:cNvPr id="19" name="Rounded Rectangle 18"/>
          <p:cNvSpPr/>
          <p:nvPr/>
        </p:nvSpPr>
        <p:spPr>
          <a:xfrm>
            <a:off x="3807560" y="6484024"/>
            <a:ext cx="305410" cy="30541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k-SK" sz="1400" b="1" dirty="0"/>
              <a:t>P</a:t>
            </a:r>
            <a:endParaRPr lang="en-US" sz="1400" b="1" dirty="0"/>
          </a:p>
        </p:txBody>
      </p:sp>
      <p:sp>
        <p:nvSpPr>
          <p:cNvPr id="22" name="Rounded Rectangle 21"/>
          <p:cNvSpPr/>
          <p:nvPr/>
        </p:nvSpPr>
        <p:spPr>
          <a:xfrm>
            <a:off x="3807560" y="974354"/>
            <a:ext cx="305410" cy="30541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k-SK" sz="1400" b="1" dirty="0"/>
              <a:t>N</a:t>
            </a:r>
            <a:endParaRPr lang="en-US" sz="1400" b="1" dirty="0"/>
          </a:p>
        </p:txBody>
      </p:sp>
      <p:sp>
        <p:nvSpPr>
          <p:cNvPr id="23" name="Rounded Rectangle 22"/>
          <p:cNvSpPr/>
          <p:nvPr/>
        </p:nvSpPr>
        <p:spPr>
          <a:xfrm>
            <a:off x="3807255" y="1279841"/>
            <a:ext cx="305410" cy="30541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k-SK" sz="1400" b="1" dirty="0"/>
              <a:t>A</a:t>
            </a:r>
            <a:endParaRPr lang="en-US" sz="1400" b="1" dirty="0"/>
          </a:p>
        </p:txBody>
      </p:sp>
      <p:sp>
        <p:nvSpPr>
          <p:cNvPr id="24" name="Rounded Rectangle 23"/>
          <p:cNvSpPr/>
          <p:nvPr/>
        </p:nvSpPr>
        <p:spPr>
          <a:xfrm>
            <a:off x="3807560" y="1585328"/>
            <a:ext cx="305410" cy="30541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k-SK" sz="1400" b="1" dirty="0"/>
              <a:t>Ď</a:t>
            </a:r>
            <a:endParaRPr lang="en-US" sz="1400" b="1" dirty="0"/>
          </a:p>
        </p:txBody>
      </p:sp>
      <p:sp>
        <p:nvSpPr>
          <p:cNvPr id="26" name="Rounded Rectangle 25"/>
          <p:cNvSpPr/>
          <p:nvPr/>
        </p:nvSpPr>
        <p:spPr>
          <a:xfrm>
            <a:off x="4112665" y="974431"/>
            <a:ext cx="327378" cy="30541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sz="1400" dirty="0"/>
              <a:t>Á</a:t>
            </a:r>
            <a:endParaRPr lang="en-US" sz="1400" dirty="0"/>
          </a:p>
        </p:txBody>
      </p:sp>
      <p:sp>
        <p:nvSpPr>
          <p:cNvPr id="33" name="Rounded Rectangle 32"/>
          <p:cNvSpPr/>
          <p:nvPr/>
        </p:nvSpPr>
        <p:spPr>
          <a:xfrm>
            <a:off x="4433943" y="974354"/>
            <a:ext cx="305410" cy="30541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sz="1400" dirty="0"/>
              <a:t>K</a:t>
            </a:r>
            <a:endParaRPr lang="en-US" sz="1400" dirty="0"/>
          </a:p>
        </p:txBody>
      </p:sp>
      <p:sp>
        <p:nvSpPr>
          <p:cNvPr id="34" name="Rounded Rectangle 33"/>
          <p:cNvSpPr/>
          <p:nvPr/>
        </p:nvSpPr>
        <p:spPr>
          <a:xfrm>
            <a:off x="4739048" y="974431"/>
            <a:ext cx="327378" cy="30541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sz="1400" dirty="0"/>
              <a:t>L</a:t>
            </a:r>
            <a:endParaRPr lang="en-US" sz="1400" dirty="0"/>
          </a:p>
        </p:txBody>
      </p:sp>
      <p:sp>
        <p:nvSpPr>
          <p:cNvPr id="35" name="Rounded Rectangle 34"/>
          <p:cNvSpPr/>
          <p:nvPr/>
        </p:nvSpPr>
        <p:spPr>
          <a:xfrm>
            <a:off x="5013341" y="974354"/>
            <a:ext cx="305410" cy="30541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sz="1400" dirty="0"/>
              <a:t>A</a:t>
            </a:r>
            <a:endParaRPr lang="en-US" sz="1400" dirty="0"/>
          </a:p>
        </p:txBody>
      </p:sp>
      <p:sp>
        <p:nvSpPr>
          <p:cNvPr id="36" name="Rounded Rectangle 35"/>
          <p:cNvSpPr/>
          <p:nvPr/>
        </p:nvSpPr>
        <p:spPr>
          <a:xfrm>
            <a:off x="5318446" y="974431"/>
            <a:ext cx="327378" cy="30541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sz="1400" dirty="0"/>
              <a:t>D</a:t>
            </a:r>
            <a:endParaRPr lang="en-US" sz="1400" dirty="0"/>
          </a:p>
        </p:txBody>
      </p:sp>
      <p:sp>
        <p:nvSpPr>
          <p:cNvPr id="37" name="Rounded Rectangle 36"/>
          <p:cNvSpPr/>
          <p:nvPr/>
        </p:nvSpPr>
        <p:spPr>
          <a:xfrm>
            <a:off x="5639724" y="974354"/>
            <a:ext cx="305410" cy="30541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sz="1400" dirty="0"/>
              <a:t>O</a:t>
            </a:r>
            <a:endParaRPr lang="en-US" sz="1400" dirty="0"/>
          </a:p>
        </p:txBody>
      </p:sp>
      <p:sp>
        <p:nvSpPr>
          <p:cNvPr id="38" name="Rounded Rectangle 37"/>
          <p:cNvSpPr/>
          <p:nvPr/>
        </p:nvSpPr>
        <p:spPr>
          <a:xfrm>
            <a:off x="5944829" y="974431"/>
            <a:ext cx="327378" cy="30541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sz="1400" dirty="0"/>
              <a:t>V</a:t>
            </a:r>
            <a:endParaRPr lang="en-US" sz="1400" dirty="0"/>
          </a:p>
        </p:txBody>
      </p:sp>
      <p:sp>
        <p:nvSpPr>
          <p:cNvPr id="39" name="Rounded Rectangle 38"/>
          <p:cNvSpPr/>
          <p:nvPr/>
        </p:nvSpPr>
        <p:spPr>
          <a:xfrm>
            <a:off x="2875462" y="1279536"/>
            <a:ext cx="305410" cy="326158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sz="1400" dirty="0"/>
              <a:t>I</a:t>
            </a:r>
            <a:endParaRPr lang="en-US" sz="1400" dirty="0"/>
          </a:p>
        </p:txBody>
      </p:sp>
      <p:sp>
        <p:nvSpPr>
          <p:cNvPr id="40" name="Rounded Rectangle 39"/>
          <p:cNvSpPr/>
          <p:nvPr/>
        </p:nvSpPr>
        <p:spPr>
          <a:xfrm>
            <a:off x="3180567" y="1279613"/>
            <a:ext cx="327378" cy="326158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sz="1400" dirty="0"/>
              <a:t>N</a:t>
            </a:r>
            <a:endParaRPr lang="en-US" sz="1400" dirty="0"/>
          </a:p>
        </p:txBody>
      </p:sp>
      <p:sp>
        <p:nvSpPr>
          <p:cNvPr id="41" name="Rounded Rectangle 40"/>
          <p:cNvSpPr/>
          <p:nvPr/>
        </p:nvSpPr>
        <p:spPr>
          <a:xfrm>
            <a:off x="3501845" y="1279536"/>
            <a:ext cx="305410" cy="326158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sz="1400" dirty="0"/>
              <a:t>K</a:t>
            </a:r>
            <a:endParaRPr lang="en-US" sz="1400" dirty="0"/>
          </a:p>
        </p:txBody>
      </p:sp>
      <p:sp>
        <p:nvSpPr>
          <p:cNvPr id="42" name="Rounded Rectangle 41"/>
          <p:cNvSpPr/>
          <p:nvPr/>
        </p:nvSpPr>
        <p:spPr>
          <a:xfrm>
            <a:off x="4415940" y="1279536"/>
            <a:ext cx="305410" cy="30541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sz="1400" dirty="0"/>
              <a:t>O</a:t>
            </a:r>
            <a:endParaRPr lang="en-US" sz="1400" dirty="0"/>
          </a:p>
        </p:txBody>
      </p:sp>
      <p:sp>
        <p:nvSpPr>
          <p:cNvPr id="43" name="Rounded Rectangle 42"/>
          <p:cNvSpPr/>
          <p:nvPr/>
        </p:nvSpPr>
        <p:spPr>
          <a:xfrm>
            <a:off x="4110530" y="1279536"/>
            <a:ext cx="305410" cy="30541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sz="1400" dirty="0"/>
              <a:t>S</a:t>
            </a:r>
            <a:endParaRPr lang="en-US" sz="1400" dirty="0"/>
          </a:p>
        </p:txBody>
      </p:sp>
      <p:sp>
        <p:nvSpPr>
          <p:cNvPr id="44" name="Rounded Rectangle 43"/>
          <p:cNvSpPr/>
          <p:nvPr/>
        </p:nvSpPr>
        <p:spPr>
          <a:xfrm>
            <a:off x="3507945" y="1889595"/>
            <a:ext cx="305410" cy="30541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sz="1400" dirty="0"/>
              <a:t>R</a:t>
            </a:r>
            <a:endParaRPr lang="en-US" sz="1400" dirty="0"/>
          </a:p>
        </p:txBody>
      </p:sp>
      <p:sp>
        <p:nvSpPr>
          <p:cNvPr id="45" name="Rounded Rectangle 44"/>
          <p:cNvSpPr/>
          <p:nvPr/>
        </p:nvSpPr>
        <p:spPr>
          <a:xfrm>
            <a:off x="3202535" y="1889595"/>
            <a:ext cx="305410" cy="30541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sz="1400" dirty="0"/>
              <a:t>T</a:t>
            </a:r>
            <a:endParaRPr lang="en-US" sz="1400" dirty="0"/>
          </a:p>
        </p:txBody>
      </p:sp>
      <p:sp>
        <p:nvSpPr>
          <p:cNvPr id="46" name="Rounded Rectangle 45"/>
          <p:cNvSpPr/>
          <p:nvPr/>
        </p:nvSpPr>
        <p:spPr>
          <a:xfrm>
            <a:off x="4123649" y="1890661"/>
            <a:ext cx="305410" cy="30541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sz="1400" dirty="0"/>
              <a:t>D</a:t>
            </a:r>
            <a:endParaRPr lang="en-US" sz="1400" dirty="0"/>
          </a:p>
        </p:txBody>
      </p:sp>
      <p:sp>
        <p:nvSpPr>
          <p:cNvPr id="47" name="Rounded Rectangle 46"/>
          <p:cNvSpPr/>
          <p:nvPr/>
        </p:nvSpPr>
        <p:spPr>
          <a:xfrm>
            <a:off x="4428754" y="1890738"/>
            <a:ext cx="327378" cy="30541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sz="1400" dirty="0"/>
              <a:t>I</a:t>
            </a:r>
            <a:endParaRPr lang="en-US" sz="1400" dirty="0"/>
          </a:p>
        </p:txBody>
      </p:sp>
      <p:sp>
        <p:nvSpPr>
          <p:cNvPr id="48" name="Rounded Rectangle 47"/>
          <p:cNvSpPr/>
          <p:nvPr/>
        </p:nvSpPr>
        <p:spPr>
          <a:xfrm>
            <a:off x="4750032" y="1890661"/>
            <a:ext cx="305410" cy="30541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sz="1400" dirty="0"/>
              <a:t>Č</a:t>
            </a:r>
            <a:endParaRPr lang="en-US" sz="1400" dirty="0"/>
          </a:p>
        </p:txBody>
      </p:sp>
      <p:sp>
        <p:nvSpPr>
          <p:cNvPr id="49" name="Rounded Rectangle 48"/>
          <p:cNvSpPr/>
          <p:nvPr/>
        </p:nvSpPr>
        <p:spPr>
          <a:xfrm>
            <a:off x="5055137" y="1890738"/>
            <a:ext cx="327378" cy="30541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sz="1400" dirty="0"/>
              <a:t>N</a:t>
            </a:r>
            <a:endParaRPr lang="en-US" sz="1400" dirty="0"/>
          </a:p>
        </p:txBody>
      </p:sp>
      <p:sp>
        <p:nvSpPr>
          <p:cNvPr id="50" name="Rounded Rectangle 49"/>
          <p:cNvSpPr/>
          <p:nvPr/>
        </p:nvSpPr>
        <p:spPr>
          <a:xfrm>
            <a:off x="5403276" y="1889595"/>
            <a:ext cx="305410" cy="30541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sz="1400" dirty="0"/>
              <a:t>Ý</a:t>
            </a:r>
            <a:endParaRPr lang="en-US" sz="1400" dirty="0"/>
          </a:p>
        </p:txBody>
      </p:sp>
      <p:sp>
        <p:nvSpPr>
          <p:cNvPr id="51" name="Rounded Rectangle 50"/>
          <p:cNvSpPr/>
          <p:nvPr/>
        </p:nvSpPr>
        <p:spPr>
          <a:xfrm>
            <a:off x="4112360" y="2194928"/>
            <a:ext cx="305410" cy="30541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sz="1400" dirty="0"/>
              <a:t>Ž</a:t>
            </a:r>
            <a:endParaRPr lang="en-US" sz="1400" dirty="0"/>
          </a:p>
        </p:txBody>
      </p:sp>
      <p:sp>
        <p:nvSpPr>
          <p:cNvPr id="52" name="Rounded Rectangle 51"/>
          <p:cNvSpPr/>
          <p:nvPr/>
        </p:nvSpPr>
        <p:spPr>
          <a:xfrm>
            <a:off x="4417465" y="2195005"/>
            <a:ext cx="327378" cy="30541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sz="1400" dirty="0"/>
              <a:t>N</a:t>
            </a:r>
            <a:endParaRPr lang="en-US" sz="1400" dirty="0"/>
          </a:p>
        </p:txBody>
      </p:sp>
      <p:sp>
        <p:nvSpPr>
          <p:cNvPr id="53" name="Rounded Rectangle 52"/>
          <p:cNvSpPr/>
          <p:nvPr/>
        </p:nvSpPr>
        <p:spPr>
          <a:xfrm>
            <a:off x="4738743" y="2194928"/>
            <a:ext cx="305410" cy="30541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sz="1400" dirty="0"/>
              <a:t>Í</a:t>
            </a:r>
            <a:endParaRPr lang="en-US" sz="1400" dirty="0"/>
          </a:p>
        </p:txBody>
      </p:sp>
      <p:sp>
        <p:nvSpPr>
          <p:cNvPr id="54" name="Rounded Rectangle 53"/>
          <p:cNvSpPr/>
          <p:nvPr/>
        </p:nvSpPr>
        <p:spPr>
          <a:xfrm>
            <a:off x="5043848" y="2195005"/>
            <a:ext cx="327378" cy="30541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sz="1400" dirty="0"/>
              <a:t>K</a:t>
            </a:r>
            <a:endParaRPr lang="en-US" sz="1400" dirty="0"/>
          </a:p>
        </p:txBody>
      </p:sp>
      <p:sp>
        <p:nvSpPr>
          <p:cNvPr id="55" name="Rounded Rectangle 54"/>
          <p:cNvSpPr/>
          <p:nvPr/>
        </p:nvSpPr>
        <p:spPr>
          <a:xfrm>
            <a:off x="3507945" y="2194700"/>
            <a:ext cx="305410" cy="30541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sz="1400" dirty="0"/>
              <a:t>D</a:t>
            </a:r>
            <a:endParaRPr lang="en-US" sz="1400" dirty="0"/>
          </a:p>
        </p:txBody>
      </p:sp>
      <p:sp>
        <p:nvSpPr>
          <p:cNvPr id="56" name="Rounded Rectangle 55"/>
          <p:cNvSpPr/>
          <p:nvPr/>
        </p:nvSpPr>
        <p:spPr>
          <a:xfrm>
            <a:off x="4113885" y="2513001"/>
            <a:ext cx="305410" cy="30541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sz="1400" dirty="0"/>
              <a:t>T</a:t>
            </a:r>
            <a:endParaRPr lang="en-US" sz="1400" dirty="0"/>
          </a:p>
        </p:txBody>
      </p:sp>
      <p:sp>
        <p:nvSpPr>
          <p:cNvPr id="57" name="Rounded Rectangle 56"/>
          <p:cNvSpPr/>
          <p:nvPr/>
        </p:nvSpPr>
        <p:spPr>
          <a:xfrm>
            <a:off x="4418990" y="2513078"/>
            <a:ext cx="327378" cy="30541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sz="1400" dirty="0"/>
              <a:t>A</a:t>
            </a:r>
            <a:endParaRPr lang="en-US" sz="1400" dirty="0"/>
          </a:p>
        </p:txBody>
      </p:sp>
      <p:sp>
        <p:nvSpPr>
          <p:cNvPr id="58" name="Rounded Rectangle 57"/>
          <p:cNvSpPr/>
          <p:nvPr/>
        </p:nvSpPr>
        <p:spPr>
          <a:xfrm>
            <a:off x="3202535" y="2513078"/>
            <a:ext cx="305410" cy="30541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sz="1400" dirty="0"/>
              <a:t>P</a:t>
            </a:r>
            <a:endParaRPr lang="en-US" sz="1400" dirty="0"/>
          </a:p>
        </p:txBody>
      </p:sp>
      <p:sp>
        <p:nvSpPr>
          <p:cNvPr id="59" name="Rounded Rectangle 58"/>
          <p:cNvSpPr/>
          <p:nvPr/>
        </p:nvSpPr>
        <p:spPr>
          <a:xfrm>
            <a:off x="3507640" y="2513155"/>
            <a:ext cx="327378" cy="30541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sz="1400" dirty="0"/>
              <a:t>O</a:t>
            </a:r>
            <a:endParaRPr lang="en-US" sz="1400" dirty="0"/>
          </a:p>
        </p:txBody>
      </p:sp>
      <p:sp>
        <p:nvSpPr>
          <p:cNvPr id="60" name="Rounded Rectangle 59"/>
          <p:cNvSpPr/>
          <p:nvPr/>
        </p:nvSpPr>
        <p:spPr>
          <a:xfrm>
            <a:off x="2548999" y="2818257"/>
            <a:ext cx="305410" cy="30541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sz="1400" dirty="0"/>
              <a:t>P</a:t>
            </a:r>
            <a:endParaRPr lang="en-US" sz="1400" dirty="0"/>
          </a:p>
        </p:txBody>
      </p:sp>
      <p:sp>
        <p:nvSpPr>
          <p:cNvPr id="61" name="Rounded Rectangle 60"/>
          <p:cNvSpPr/>
          <p:nvPr/>
        </p:nvSpPr>
        <p:spPr>
          <a:xfrm>
            <a:off x="2854104" y="2818334"/>
            <a:ext cx="327378" cy="30541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sz="1400" dirty="0"/>
              <a:t>L</a:t>
            </a:r>
            <a:endParaRPr lang="en-US" sz="1400" dirty="0"/>
          </a:p>
        </p:txBody>
      </p:sp>
      <p:sp>
        <p:nvSpPr>
          <p:cNvPr id="62" name="Rounded Rectangle 61"/>
          <p:cNvSpPr/>
          <p:nvPr/>
        </p:nvSpPr>
        <p:spPr>
          <a:xfrm>
            <a:off x="3175382" y="2818257"/>
            <a:ext cx="305410" cy="30541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sz="1400" dirty="0"/>
              <a:t>A</a:t>
            </a:r>
            <a:endParaRPr lang="en-US" sz="1400" dirty="0"/>
          </a:p>
        </p:txBody>
      </p:sp>
      <p:sp>
        <p:nvSpPr>
          <p:cNvPr id="63" name="Rounded Rectangle 62"/>
          <p:cNvSpPr/>
          <p:nvPr/>
        </p:nvSpPr>
        <p:spPr>
          <a:xfrm>
            <a:off x="3480487" y="2818334"/>
            <a:ext cx="327378" cy="30541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sz="1400" dirty="0"/>
              <a:t>T</a:t>
            </a:r>
            <a:endParaRPr lang="en-US" sz="1400" dirty="0"/>
          </a:p>
        </p:txBody>
      </p:sp>
      <p:sp>
        <p:nvSpPr>
          <p:cNvPr id="64" name="Rounded Rectangle 63"/>
          <p:cNvSpPr/>
          <p:nvPr/>
        </p:nvSpPr>
        <p:spPr>
          <a:xfrm>
            <a:off x="4404046" y="2830997"/>
            <a:ext cx="305410" cy="30541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sz="1400" dirty="0"/>
              <a:t>N</a:t>
            </a:r>
            <a:endParaRPr lang="en-US" sz="1400" dirty="0"/>
          </a:p>
        </p:txBody>
      </p:sp>
      <p:sp>
        <p:nvSpPr>
          <p:cNvPr id="65" name="Rounded Rectangle 64"/>
          <p:cNvSpPr/>
          <p:nvPr/>
        </p:nvSpPr>
        <p:spPr>
          <a:xfrm>
            <a:off x="4708236" y="2818488"/>
            <a:ext cx="305410" cy="30541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sz="1400" dirty="0"/>
              <a:t>Ý</a:t>
            </a:r>
            <a:endParaRPr lang="en-US" sz="1400" dirty="0"/>
          </a:p>
        </p:txBody>
      </p:sp>
      <p:sp>
        <p:nvSpPr>
          <p:cNvPr id="66" name="Rounded Rectangle 65"/>
          <p:cNvSpPr/>
          <p:nvPr/>
        </p:nvSpPr>
        <p:spPr>
          <a:xfrm>
            <a:off x="5013341" y="2818565"/>
            <a:ext cx="327378" cy="30541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sz="1400" dirty="0"/>
              <a:t>S</a:t>
            </a:r>
            <a:endParaRPr lang="en-US" sz="1400" dirty="0"/>
          </a:p>
        </p:txBody>
      </p:sp>
      <p:sp>
        <p:nvSpPr>
          <p:cNvPr id="67" name="Rounded Rectangle 66"/>
          <p:cNvSpPr/>
          <p:nvPr/>
        </p:nvSpPr>
        <p:spPr>
          <a:xfrm>
            <a:off x="5334619" y="2818488"/>
            <a:ext cx="305410" cy="30541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sz="1400" dirty="0"/>
              <a:t>T</a:t>
            </a:r>
            <a:endParaRPr lang="en-US" sz="1400" dirty="0"/>
          </a:p>
        </p:txBody>
      </p:sp>
      <p:sp>
        <p:nvSpPr>
          <p:cNvPr id="68" name="Rounded Rectangle 67"/>
          <p:cNvSpPr/>
          <p:nvPr/>
        </p:nvSpPr>
        <p:spPr>
          <a:xfrm>
            <a:off x="5639724" y="2818565"/>
            <a:ext cx="327378" cy="30541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sz="1400" dirty="0"/>
              <a:t>Y</a:t>
            </a:r>
            <a:endParaRPr lang="en-US" sz="1400" dirty="0"/>
          </a:p>
        </p:txBody>
      </p:sp>
      <p:sp>
        <p:nvSpPr>
          <p:cNvPr id="69" name="Rounded Rectangle 68"/>
          <p:cNvSpPr/>
          <p:nvPr/>
        </p:nvSpPr>
        <p:spPr>
          <a:xfrm>
            <a:off x="4103821" y="2818260"/>
            <a:ext cx="305410" cy="30541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sz="1400" dirty="0"/>
              <a:t>B</a:t>
            </a:r>
            <a:endParaRPr lang="en-US" sz="1400" dirty="0"/>
          </a:p>
        </p:txBody>
      </p:sp>
      <p:sp>
        <p:nvSpPr>
          <p:cNvPr id="70" name="Rounded Rectangle 69"/>
          <p:cNvSpPr/>
          <p:nvPr/>
        </p:nvSpPr>
        <p:spPr>
          <a:xfrm>
            <a:off x="5944829" y="2818257"/>
            <a:ext cx="327378" cy="30541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sz="1400" dirty="0"/>
              <a:t>K</a:t>
            </a:r>
            <a:endParaRPr lang="en-US" sz="1400" dirty="0"/>
          </a:p>
        </p:txBody>
      </p:sp>
      <p:sp>
        <p:nvSpPr>
          <p:cNvPr id="71" name="Rounded Rectangle 70"/>
          <p:cNvSpPr/>
          <p:nvPr/>
        </p:nvSpPr>
        <p:spPr>
          <a:xfrm>
            <a:off x="3185756" y="3123898"/>
            <a:ext cx="305410" cy="30541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sz="1400" dirty="0"/>
              <a:t>K</a:t>
            </a:r>
            <a:endParaRPr lang="en-US" sz="1400" dirty="0"/>
          </a:p>
        </p:txBody>
      </p:sp>
      <p:sp>
        <p:nvSpPr>
          <p:cNvPr id="72" name="Rounded Rectangle 71"/>
          <p:cNvSpPr/>
          <p:nvPr/>
        </p:nvSpPr>
        <p:spPr>
          <a:xfrm>
            <a:off x="3490861" y="3123975"/>
            <a:ext cx="327378" cy="30541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sz="1400" dirty="0"/>
              <a:t>O</a:t>
            </a:r>
            <a:endParaRPr lang="en-US" sz="1400" dirty="0"/>
          </a:p>
        </p:txBody>
      </p:sp>
      <p:sp>
        <p:nvSpPr>
          <p:cNvPr id="73" name="Rounded Rectangle 72"/>
          <p:cNvSpPr/>
          <p:nvPr/>
        </p:nvSpPr>
        <p:spPr>
          <a:xfrm>
            <a:off x="4410146" y="3135794"/>
            <a:ext cx="305410" cy="30541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sz="1400" dirty="0"/>
              <a:t>I</a:t>
            </a:r>
            <a:endParaRPr lang="en-US" sz="1400" dirty="0"/>
          </a:p>
        </p:txBody>
      </p:sp>
      <p:sp>
        <p:nvSpPr>
          <p:cNvPr id="74" name="Rounded Rectangle 73"/>
          <p:cNvSpPr/>
          <p:nvPr/>
        </p:nvSpPr>
        <p:spPr>
          <a:xfrm>
            <a:off x="4714336" y="3123285"/>
            <a:ext cx="305410" cy="30541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sz="1400" dirty="0"/>
              <a:t>N</a:t>
            </a:r>
            <a:endParaRPr lang="en-US" sz="1400" dirty="0"/>
          </a:p>
        </p:txBody>
      </p:sp>
      <p:sp>
        <p:nvSpPr>
          <p:cNvPr id="75" name="Rounded Rectangle 74"/>
          <p:cNvSpPr/>
          <p:nvPr/>
        </p:nvSpPr>
        <p:spPr>
          <a:xfrm>
            <a:off x="5019441" y="3123362"/>
            <a:ext cx="327378" cy="30541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sz="1400" dirty="0"/>
              <a:t>O</a:t>
            </a:r>
            <a:endParaRPr lang="en-US" sz="1400" dirty="0"/>
          </a:p>
        </p:txBody>
      </p:sp>
      <p:sp>
        <p:nvSpPr>
          <p:cNvPr id="76" name="Rounded Rectangle 75"/>
          <p:cNvSpPr/>
          <p:nvPr/>
        </p:nvSpPr>
        <p:spPr>
          <a:xfrm>
            <a:off x="5340719" y="3123285"/>
            <a:ext cx="305410" cy="30541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sz="1400" dirty="0"/>
              <a:t>V</a:t>
            </a:r>
            <a:endParaRPr lang="en-US" sz="1400" dirty="0"/>
          </a:p>
        </p:txBody>
      </p:sp>
      <p:sp>
        <p:nvSpPr>
          <p:cNvPr id="77" name="Rounded Rectangle 76"/>
          <p:cNvSpPr/>
          <p:nvPr/>
        </p:nvSpPr>
        <p:spPr>
          <a:xfrm>
            <a:off x="5645824" y="3123362"/>
            <a:ext cx="327378" cy="30541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sz="1400" dirty="0"/>
              <a:t>A</a:t>
            </a:r>
            <a:endParaRPr lang="en-US" sz="1400" dirty="0"/>
          </a:p>
        </p:txBody>
      </p:sp>
      <p:sp>
        <p:nvSpPr>
          <p:cNvPr id="78" name="Rounded Rectangle 77"/>
          <p:cNvSpPr/>
          <p:nvPr/>
        </p:nvSpPr>
        <p:spPr>
          <a:xfrm>
            <a:off x="4109921" y="3123057"/>
            <a:ext cx="305410" cy="30541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sz="1400" dirty="0"/>
              <a:t>B</a:t>
            </a:r>
            <a:endParaRPr lang="en-US" sz="1400" dirty="0"/>
          </a:p>
        </p:txBody>
      </p:sp>
      <p:sp>
        <p:nvSpPr>
          <p:cNvPr id="79" name="Rounded Rectangle 78"/>
          <p:cNvSpPr/>
          <p:nvPr/>
        </p:nvSpPr>
        <p:spPr>
          <a:xfrm>
            <a:off x="5950929" y="3123054"/>
            <a:ext cx="327378" cy="30541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sz="1400" dirty="0"/>
              <a:t>N</a:t>
            </a:r>
            <a:endParaRPr lang="en-US" sz="1400" dirty="0"/>
          </a:p>
        </p:txBody>
      </p:sp>
      <p:sp>
        <p:nvSpPr>
          <p:cNvPr id="80" name="Rounded Rectangle 79"/>
          <p:cNvSpPr/>
          <p:nvPr/>
        </p:nvSpPr>
        <p:spPr>
          <a:xfrm>
            <a:off x="6272207" y="3109861"/>
            <a:ext cx="327378" cy="30541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sz="1400" dirty="0"/>
              <a:t>Ý</a:t>
            </a:r>
            <a:endParaRPr lang="en-US" sz="1400" dirty="0"/>
          </a:p>
        </p:txBody>
      </p:sp>
      <p:sp>
        <p:nvSpPr>
          <p:cNvPr id="81" name="Rounded Rectangle 80"/>
          <p:cNvSpPr/>
          <p:nvPr/>
        </p:nvSpPr>
        <p:spPr>
          <a:xfrm>
            <a:off x="4113885" y="3441281"/>
            <a:ext cx="305410" cy="30541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sz="1400" dirty="0"/>
              <a:t>T</a:t>
            </a:r>
            <a:endParaRPr lang="en-US" sz="1400" dirty="0"/>
          </a:p>
        </p:txBody>
      </p:sp>
      <p:sp>
        <p:nvSpPr>
          <p:cNvPr id="82" name="Rounded Rectangle 81"/>
          <p:cNvSpPr/>
          <p:nvPr/>
        </p:nvSpPr>
        <p:spPr>
          <a:xfrm>
            <a:off x="3202840" y="3415194"/>
            <a:ext cx="305410" cy="30541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sz="1400" dirty="0"/>
              <a:t>L</a:t>
            </a:r>
            <a:endParaRPr lang="en-US" sz="1400" dirty="0"/>
          </a:p>
        </p:txBody>
      </p:sp>
      <p:sp>
        <p:nvSpPr>
          <p:cNvPr id="83" name="Rounded Rectangle 82"/>
          <p:cNvSpPr/>
          <p:nvPr/>
        </p:nvSpPr>
        <p:spPr>
          <a:xfrm>
            <a:off x="3507945" y="3415271"/>
            <a:ext cx="327378" cy="30541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sz="1400" dirty="0"/>
              <a:t>I</a:t>
            </a:r>
            <a:endParaRPr lang="en-US" sz="1400" dirty="0"/>
          </a:p>
        </p:txBody>
      </p:sp>
      <p:sp>
        <p:nvSpPr>
          <p:cNvPr id="84" name="Rounded Rectangle 83"/>
          <p:cNvSpPr/>
          <p:nvPr/>
        </p:nvSpPr>
        <p:spPr>
          <a:xfrm>
            <a:off x="3508250" y="3734872"/>
            <a:ext cx="327378" cy="30541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sz="1400" dirty="0"/>
              <a:t>V</a:t>
            </a:r>
            <a:endParaRPr lang="en-US" sz="1400" dirty="0"/>
          </a:p>
        </p:txBody>
      </p:sp>
      <p:sp>
        <p:nvSpPr>
          <p:cNvPr id="85" name="Rounded Rectangle 84"/>
          <p:cNvSpPr/>
          <p:nvPr/>
        </p:nvSpPr>
        <p:spPr>
          <a:xfrm>
            <a:off x="4404046" y="3762555"/>
            <a:ext cx="305410" cy="30541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sz="1400" dirty="0"/>
              <a:t>S</a:t>
            </a:r>
            <a:endParaRPr lang="en-US" sz="1400" dirty="0"/>
          </a:p>
        </p:txBody>
      </p:sp>
      <p:sp>
        <p:nvSpPr>
          <p:cNvPr id="86" name="Rounded Rectangle 85"/>
          <p:cNvSpPr/>
          <p:nvPr/>
        </p:nvSpPr>
        <p:spPr>
          <a:xfrm>
            <a:off x="4708236" y="3750046"/>
            <a:ext cx="305410" cy="30541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sz="1400" dirty="0"/>
              <a:t>T</a:t>
            </a:r>
            <a:endParaRPr lang="en-US" sz="1400" dirty="0"/>
          </a:p>
        </p:txBody>
      </p:sp>
      <p:sp>
        <p:nvSpPr>
          <p:cNvPr id="87" name="Rounded Rectangle 86"/>
          <p:cNvSpPr/>
          <p:nvPr/>
        </p:nvSpPr>
        <p:spPr>
          <a:xfrm>
            <a:off x="5013341" y="3750123"/>
            <a:ext cx="327378" cy="30541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sz="1400" dirty="0"/>
              <a:t>N</a:t>
            </a:r>
            <a:endParaRPr lang="en-US" sz="1400" dirty="0"/>
          </a:p>
        </p:txBody>
      </p:sp>
      <p:sp>
        <p:nvSpPr>
          <p:cNvPr id="88" name="Rounded Rectangle 87"/>
          <p:cNvSpPr/>
          <p:nvPr/>
        </p:nvSpPr>
        <p:spPr>
          <a:xfrm>
            <a:off x="5334619" y="3750046"/>
            <a:ext cx="305410" cy="30541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sz="1400" dirty="0"/>
              <a:t>Á</a:t>
            </a:r>
            <a:endParaRPr lang="en-US" sz="1400" dirty="0"/>
          </a:p>
        </p:txBody>
      </p:sp>
      <p:sp>
        <p:nvSpPr>
          <p:cNvPr id="89" name="Rounded Rectangle 88"/>
          <p:cNvSpPr/>
          <p:nvPr/>
        </p:nvSpPr>
        <p:spPr>
          <a:xfrm>
            <a:off x="4103821" y="3749818"/>
            <a:ext cx="305410" cy="30541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sz="1400" dirty="0"/>
              <a:t>A</a:t>
            </a:r>
            <a:endParaRPr lang="en-US" sz="1400" dirty="0"/>
          </a:p>
        </p:txBody>
      </p:sp>
      <p:sp>
        <p:nvSpPr>
          <p:cNvPr id="90" name="Rounded Rectangle 89"/>
          <p:cNvSpPr/>
          <p:nvPr/>
        </p:nvSpPr>
        <p:spPr>
          <a:xfrm>
            <a:off x="2548389" y="4040128"/>
            <a:ext cx="305410" cy="30541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sz="1400" dirty="0"/>
              <a:t>K</a:t>
            </a:r>
            <a:endParaRPr lang="en-US" sz="1400" dirty="0"/>
          </a:p>
        </p:txBody>
      </p:sp>
      <p:sp>
        <p:nvSpPr>
          <p:cNvPr id="91" name="Rounded Rectangle 90"/>
          <p:cNvSpPr/>
          <p:nvPr/>
        </p:nvSpPr>
        <p:spPr>
          <a:xfrm>
            <a:off x="2853494" y="4040205"/>
            <a:ext cx="327378" cy="30541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sz="1400" dirty="0"/>
              <a:t>R</a:t>
            </a:r>
            <a:endParaRPr lang="en-US" sz="1400" dirty="0"/>
          </a:p>
        </p:txBody>
      </p:sp>
      <p:sp>
        <p:nvSpPr>
          <p:cNvPr id="92" name="Rounded Rectangle 91"/>
          <p:cNvSpPr/>
          <p:nvPr/>
        </p:nvSpPr>
        <p:spPr>
          <a:xfrm>
            <a:off x="3174772" y="4040128"/>
            <a:ext cx="305410" cy="30541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sz="1400" dirty="0"/>
              <a:t>E</a:t>
            </a:r>
            <a:endParaRPr lang="en-US" sz="1400" dirty="0"/>
          </a:p>
        </p:txBody>
      </p:sp>
      <p:sp>
        <p:nvSpPr>
          <p:cNvPr id="93" name="Rounded Rectangle 92"/>
          <p:cNvSpPr/>
          <p:nvPr/>
        </p:nvSpPr>
        <p:spPr>
          <a:xfrm>
            <a:off x="3479877" y="4040205"/>
            <a:ext cx="327378" cy="30541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sz="1400" dirty="0"/>
              <a:t>D</a:t>
            </a:r>
            <a:endParaRPr lang="en-US" sz="1400" dirty="0"/>
          </a:p>
        </p:txBody>
      </p:sp>
      <p:sp>
        <p:nvSpPr>
          <p:cNvPr id="94" name="Rounded Rectangle 93"/>
          <p:cNvSpPr/>
          <p:nvPr/>
        </p:nvSpPr>
        <p:spPr>
          <a:xfrm>
            <a:off x="4409841" y="4067737"/>
            <a:ext cx="305410" cy="30541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sz="1400" dirty="0"/>
              <a:t>N</a:t>
            </a:r>
            <a:endParaRPr lang="en-US" sz="1400" dirty="0"/>
          </a:p>
        </p:txBody>
      </p:sp>
      <p:sp>
        <p:nvSpPr>
          <p:cNvPr id="95" name="Rounded Rectangle 94"/>
          <p:cNvSpPr/>
          <p:nvPr/>
        </p:nvSpPr>
        <p:spPr>
          <a:xfrm>
            <a:off x="4714031" y="4055228"/>
            <a:ext cx="305410" cy="30541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sz="1400" dirty="0"/>
              <a:t>Á</a:t>
            </a:r>
            <a:endParaRPr lang="en-US" sz="1400" dirty="0"/>
          </a:p>
        </p:txBody>
      </p:sp>
      <p:sp>
        <p:nvSpPr>
          <p:cNvPr id="96" name="Rounded Rectangle 95"/>
          <p:cNvSpPr/>
          <p:nvPr/>
        </p:nvSpPr>
        <p:spPr>
          <a:xfrm>
            <a:off x="4109616" y="4055000"/>
            <a:ext cx="305410" cy="30541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sz="1400" dirty="0"/>
              <a:t>T</a:t>
            </a:r>
            <a:endParaRPr lang="en-US" sz="1400" dirty="0"/>
          </a:p>
        </p:txBody>
      </p:sp>
      <p:sp>
        <p:nvSpPr>
          <p:cNvPr id="97" name="Rounded Rectangle 96"/>
          <p:cNvSpPr/>
          <p:nvPr/>
        </p:nvSpPr>
        <p:spPr>
          <a:xfrm>
            <a:off x="2565473" y="4345156"/>
            <a:ext cx="305410" cy="30541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sz="1400" dirty="0"/>
              <a:t>R</a:t>
            </a:r>
            <a:endParaRPr lang="en-US" sz="1400" dirty="0"/>
          </a:p>
        </p:txBody>
      </p:sp>
      <p:sp>
        <p:nvSpPr>
          <p:cNvPr id="98" name="Rounded Rectangle 97"/>
          <p:cNvSpPr/>
          <p:nvPr/>
        </p:nvSpPr>
        <p:spPr>
          <a:xfrm>
            <a:off x="2870578" y="4345233"/>
            <a:ext cx="327378" cy="30541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sz="1400" dirty="0"/>
              <a:t>O</a:t>
            </a:r>
            <a:endParaRPr lang="en-US" sz="1400" dirty="0"/>
          </a:p>
        </p:txBody>
      </p:sp>
      <p:sp>
        <p:nvSpPr>
          <p:cNvPr id="99" name="Rounded Rectangle 98"/>
          <p:cNvSpPr/>
          <p:nvPr/>
        </p:nvSpPr>
        <p:spPr>
          <a:xfrm>
            <a:off x="3191856" y="4345156"/>
            <a:ext cx="305410" cy="30541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sz="1400" dirty="0"/>
              <a:t>M</a:t>
            </a:r>
            <a:endParaRPr lang="en-US" sz="1400" dirty="0"/>
          </a:p>
        </p:txBody>
      </p:sp>
      <p:sp>
        <p:nvSpPr>
          <p:cNvPr id="100" name="Rounded Rectangle 99"/>
          <p:cNvSpPr/>
          <p:nvPr/>
        </p:nvSpPr>
        <p:spPr>
          <a:xfrm>
            <a:off x="3496961" y="4345233"/>
            <a:ext cx="327378" cy="30541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sz="1400" dirty="0"/>
              <a:t>A</a:t>
            </a:r>
            <a:endParaRPr lang="en-US" sz="1400" dirty="0"/>
          </a:p>
        </p:txBody>
      </p:sp>
      <p:sp>
        <p:nvSpPr>
          <p:cNvPr id="101" name="Rounded Rectangle 100"/>
          <p:cNvSpPr/>
          <p:nvPr/>
        </p:nvSpPr>
        <p:spPr>
          <a:xfrm>
            <a:off x="2260063" y="4354540"/>
            <a:ext cx="305410" cy="30541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sz="1400" dirty="0"/>
              <a:t>H</a:t>
            </a:r>
            <a:endParaRPr lang="en-US" sz="1400" dirty="0"/>
          </a:p>
        </p:txBody>
      </p:sp>
      <p:sp>
        <p:nvSpPr>
          <p:cNvPr id="102" name="Rounded Rectangle 101"/>
          <p:cNvSpPr/>
          <p:nvPr/>
        </p:nvSpPr>
        <p:spPr>
          <a:xfrm>
            <a:off x="4383758" y="4372688"/>
            <a:ext cx="305410" cy="30541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sz="1400" dirty="0"/>
              <a:t>Ý</a:t>
            </a:r>
            <a:endParaRPr lang="en-US" sz="1400" dirty="0"/>
          </a:p>
        </p:txBody>
      </p:sp>
      <p:sp>
        <p:nvSpPr>
          <p:cNvPr id="103" name="Rounded Rectangle 102"/>
          <p:cNvSpPr/>
          <p:nvPr/>
        </p:nvSpPr>
        <p:spPr>
          <a:xfrm>
            <a:off x="4083533" y="4359951"/>
            <a:ext cx="305410" cy="30541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sz="1400" dirty="0"/>
              <a:t>N</a:t>
            </a:r>
            <a:endParaRPr lang="en-US" sz="1400" dirty="0"/>
          </a:p>
        </p:txBody>
      </p:sp>
      <p:sp>
        <p:nvSpPr>
          <p:cNvPr id="104" name="Rounded Rectangle 103"/>
          <p:cNvSpPr/>
          <p:nvPr/>
        </p:nvSpPr>
        <p:spPr>
          <a:xfrm>
            <a:off x="3479877" y="4650338"/>
            <a:ext cx="327378" cy="30541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sz="1400" dirty="0"/>
              <a:t>D</a:t>
            </a:r>
            <a:endParaRPr lang="en-US" sz="1400" dirty="0"/>
          </a:p>
        </p:txBody>
      </p:sp>
      <p:sp>
        <p:nvSpPr>
          <p:cNvPr id="105" name="Rounded Rectangle 104"/>
          <p:cNvSpPr/>
          <p:nvPr/>
        </p:nvSpPr>
        <p:spPr>
          <a:xfrm>
            <a:off x="4415941" y="4663765"/>
            <a:ext cx="305410" cy="30541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sz="1400" dirty="0"/>
              <a:t>Í</a:t>
            </a:r>
            <a:endParaRPr lang="en-US" sz="1400" dirty="0"/>
          </a:p>
        </p:txBody>
      </p:sp>
      <p:sp>
        <p:nvSpPr>
          <p:cNvPr id="106" name="Rounded Rectangle 105"/>
          <p:cNvSpPr/>
          <p:nvPr/>
        </p:nvSpPr>
        <p:spPr>
          <a:xfrm>
            <a:off x="4720131" y="4651256"/>
            <a:ext cx="305410" cy="30541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sz="1400" dirty="0"/>
              <a:t>Z</a:t>
            </a:r>
            <a:endParaRPr lang="en-US" sz="1400" dirty="0"/>
          </a:p>
        </p:txBody>
      </p:sp>
      <p:sp>
        <p:nvSpPr>
          <p:cNvPr id="107" name="Rounded Rectangle 106"/>
          <p:cNvSpPr/>
          <p:nvPr/>
        </p:nvSpPr>
        <p:spPr>
          <a:xfrm>
            <a:off x="5025236" y="4651333"/>
            <a:ext cx="327378" cy="30541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sz="1400" dirty="0"/>
              <a:t>O</a:t>
            </a:r>
            <a:endParaRPr lang="en-US" sz="1400" dirty="0"/>
          </a:p>
        </p:txBody>
      </p:sp>
      <p:sp>
        <p:nvSpPr>
          <p:cNvPr id="108" name="Rounded Rectangle 107"/>
          <p:cNvSpPr/>
          <p:nvPr/>
        </p:nvSpPr>
        <p:spPr>
          <a:xfrm>
            <a:off x="5346514" y="4651256"/>
            <a:ext cx="305410" cy="30541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sz="1400" dirty="0"/>
              <a:t>V</a:t>
            </a:r>
            <a:endParaRPr lang="en-US" sz="1400" dirty="0"/>
          </a:p>
        </p:txBody>
      </p:sp>
      <p:sp>
        <p:nvSpPr>
          <p:cNvPr id="109" name="Rounded Rectangle 108"/>
          <p:cNvSpPr/>
          <p:nvPr/>
        </p:nvSpPr>
        <p:spPr>
          <a:xfrm>
            <a:off x="5651619" y="4651333"/>
            <a:ext cx="327378" cy="30541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sz="1400" dirty="0"/>
              <a:t>Ý</a:t>
            </a:r>
            <a:endParaRPr lang="en-US" sz="1400" dirty="0"/>
          </a:p>
        </p:txBody>
      </p:sp>
      <p:sp>
        <p:nvSpPr>
          <p:cNvPr id="110" name="Rounded Rectangle 109"/>
          <p:cNvSpPr/>
          <p:nvPr/>
        </p:nvSpPr>
        <p:spPr>
          <a:xfrm>
            <a:off x="4115716" y="4651028"/>
            <a:ext cx="305410" cy="30541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sz="1400" dirty="0"/>
              <a:t>V</a:t>
            </a:r>
            <a:endParaRPr lang="en-US" sz="1400" dirty="0"/>
          </a:p>
        </p:txBody>
      </p:sp>
      <p:sp>
        <p:nvSpPr>
          <p:cNvPr id="111" name="Rounded Rectangle 110"/>
          <p:cNvSpPr/>
          <p:nvPr/>
        </p:nvSpPr>
        <p:spPr>
          <a:xfrm>
            <a:off x="2875462" y="4955748"/>
            <a:ext cx="327378" cy="30541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sz="1400" dirty="0"/>
              <a:t>P</a:t>
            </a:r>
            <a:endParaRPr lang="en-US" sz="1400" dirty="0"/>
          </a:p>
        </p:txBody>
      </p:sp>
      <p:sp>
        <p:nvSpPr>
          <p:cNvPr id="112" name="Rounded Rectangle 111"/>
          <p:cNvSpPr/>
          <p:nvPr/>
        </p:nvSpPr>
        <p:spPr>
          <a:xfrm>
            <a:off x="3196740" y="4955671"/>
            <a:ext cx="305410" cy="30541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sz="1400" dirty="0"/>
              <a:t>R</a:t>
            </a:r>
            <a:endParaRPr lang="en-US" sz="1400" dirty="0"/>
          </a:p>
        </p:txBody>
      </p:sp>
      <p:sp>
        <p:nvSpPr>
          <p:cNvPr id="113" name="Rounded Rectangle 112"/>
          <p:cNvSpPr/>
          <p:nvPr/>
        </p:nvSpPr>
        <p:spPr>
          <a:xfrm>
            <a:off x="3501845" y="4955748"/>
            <a:ext cx="327378" cy="30541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sz="1400" dirty="0"/>
              <a:t>Í</a:t>
            </a:r>
            <a:endParaRPr lang="en-US" sz="1400" dirty="0"/>
          </a:p>
        </p:txBody>
      </p:sp>
      <p:sp>
        <p:nvSpPr>
          <p:cNvPr id="114" name="Rounded Rectangle 113"/>
          <p:cNvSpPr/>
          <p:nvPr/>
        </p:nvSpPr>
        <p:spPr>
          <a:xfrm>
            <a:off x="4384978" y="4981684"/>
            <a:ext cx="305410" cy="30541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sz="1400" dirty="0"/>
              <a:t>M</a:t>
            </a:r>
            <a:endParaRPr lang="en-US" sz="1400" dirty="0"/>
          </a:p>
        </p:txBody>
      </p:sp>
      <p:sp>
        <p:nvSpPr>
          <p:cNvPr id="115" name="Rounded Rectangle 114"/>
          <p:cNvSpPr/>
          <p:nvPr/>
        </p:nvSpPr>
        <p:spPr>
          <a:xfrm>
            <a:off x="4689168" y="4969175"/>
            <a:ext cx="305410" cy="30541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sz="1400" dirty="0"/>
              <a:t>C</a:t>
            </a:r>
            <a:endParaRPr lang="en-US" sz="1400" dirty="0"/>
          </a:p>
        </p:txBody>
      </p:sp>
      <p:sp>
        <p:nvSpPr>
          <p:cNvPr id="116" name="Rounded Rectangle 115"/>
          <p:cNvSpPr/>
          <p:nvPr/>
        </p:nvSpPr>
        <p:spPr>
          <a:xfrm>
            <a:off x="4994273" y="4969252"/>
            <a:ext cx="327378" cy="30541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sz="1400" dirty="0"/>
              <a:t>U</a:t>
            </a:r>
            <a:endParaRPr lang="en-US" sz="1400" dirty="0"/>
          </a:p>
        </p:txBody>
      </p:sp>
      <p:sp>
        <p:nvSpPr>
          <p:cNvPr id="117" name="Rounded Rectangle 116"/>
          <p:cNvSpPr/>
          <p:nvPr/>
        </p:nvSpPr>
        <p:spPr>
          <a:xfrm>
            <a:off x="4084753" y="4968947"/>
            <a:ext cx="305410" cy="30541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sz="1400" dirty="0"/>
              <a:t>E</a:t>
            </a:r>
            <a:endParaRPr lang="en-US" sz="1400" dirty="0"/>
          </a:p>
        </p:txBody>
      </p:sp>
      <p:sp>
        <p:nvSpPr>
          <p:cNvPr id="118" name="Rounded Rectangle 117"/>
          <p:cNvSpPr/>
          <p:nvPr/>
        </p:nvSpPr>
        <p:spPr>
          <a:xfrm>
            <a:off x="3202535" y="5260699"/>
            <a:ext cx="305410" cy="30541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sz="1400" dirty="0"/>
              <a:t>Z</a:t>
            </a:r>
            <a:endParaRPr lang="en-US" sz="1400" dirty="0"/>
          </a:p>
        </p:txBody>
      </p:sp>
      <p:sp>
        <p:nvSpPr>
          <p:cNvPr id="119" name="Rounded Rectangle 118"/>
          <p:cNvSpPr/>
          <p:nvPr/>
        </p:nvSpPr>
        <p:spPr>
          <a:xfrm>
            <a:off x="3507640" y="5260776"/>
            <a:ext cx="327378" cy="30541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sz="1400" dirty="0"/>
              <a:t>M</a:t>
            </a:r>
            <a:endParaRPr lang="en-US" sz="1400" dirty="0"/>
          </a:p>
        </p:txBody>
      </p:sp>
      <p:sp>
        <p:nvSpPr>
          <p:cNvPr id="120" name="Rounded Rectangle 119"/>
          <p:cNvSpPr/>
          <p:nvPr/>
        </p:nvSpPr>
        <p:spPr>
          <a:xfrm>
            <a:off x="4421126" y="5296327"/>
            <a:ext cx="305410" cy="30541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sz="1400" dirty="0"/>
              <a:t>K</a:t>
            </a:r>
            <a:endParaRPr lang="en-US" sz="1400" dirty="0"/>
          </a:p>
        </p:txBody>
      </p:sp>
      <p:sp>
        <p:nvSpPr>
          <p:cNvPr id="121" name="Rounded Rectangle 120"/>
          <p:cNvSpPr/>
          <p:nvPr/>
        </p:nvSpPr>
        <p:spPr>
          <a:xfrm>
            <a:off x="4725316" y="5283818"/>
            <a:ext cx="305410" cy="30541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sz="1400" dirty="0"/>
              <a:t>A</a:t>
            </a:r>
            <a:endParaRPr lang="en-US" sz="1400" dirty="0"/>
          </a:p>
        </p:txBody>
      </p:sp>
      <p:sp>
        <p:nvSpPr>
          <p:cNvPr id="122" name="Rounded Rectangle 121"/>
          <p:cNvSpPr/>
          <p:nvPr/>
        </p:nvSpPr>
        <p:spPr>
          <a:xfrm>
            <a:off x="4120901" y="5283590"/>
            <a:ext cx="305410" cy="30541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sz="1400" dirty="0"/>
              <a:t>N</a:t>
            </a:r>
            <a:endParaRPr lang="en-US" sz="1400" dirty="0"/>
          </a:p>
        </p:txBody>
      </p:sp>
      <p:sp>
        <p:nvSpPr>
          <p:cNvPr id="123" name="Rounded Rectangle 122"/>
          <p:cNvSpPr/>
          <p:nvPr/>
        </p:nvSpPr>
        <p:spPr>
          <a:xfrm>
            <a:off x="2545335" y="5566032"/>
            <a:ext cx="305410" cy="30541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sz="1400" dirty="0"/>
              <a:t>H</a:t>
            </a:r>
            <a:endParaRPr lang="en-US" sz="1400" dirty="0"/>
          </a:p>
        </p:txBody>
      </p:sp>
      <p:sp>
        <p:nvSpPr>
          <p:cNvPr id="124" name="Rounded Rectangle 123"/>
          <p:cNvSpPr/>
          <p:nvPr/>
        </p:nvSpPr>
        <p:spPr>
          <a:xfrm>
            <a:off x="2850440" y="5566109"/>
            <a:ext cx="327378" cy="30541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sz="1400" dirty="0"/>
              <a:t>O</a:t>
            </a:r>
            <a:endParaRPr lang="en-US" sz="1400" dirty="0"/>
          </a:p>
        </p:txBody>
      </p:sp>
      <p:sp>
        <p:nvSpPr>
          <p:cNvPr id="125" name="Rounded Rectangle 124"/>
          <p:cNvSpPr/>
          <p:nvPr/>
        </p:nvSpPr>
        <p:spPr>
          <a:xfrm>
            <a:off x="3171718" y="5566032"/>
            <a:ext cx="305410" cy="30541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sz="1400" dirty="0"/>
              <a:t>T</a:t>
            </a:r>
            <a:endParaRPr lang="en-US" sz="1400" dirty="0"/>
          </a:p>
        </p:txBody>
      </p:sp>
      <p:sp>
        <p:nvSpPr>
          <p:cNvPr id="126" name="Rounded Rectangle 125"/>
          <p:cNvSpPr/>
          <p:nvPr/>
        </p:nvSpPr>
        <p:spPr>
          <a:xfrm>
            <a:off x="3476823" y="5566109"/>
            <a:ext cx="327378" cy="30541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sz="1400" dirty="0"/>
              <a:t>O</a:t>
            </a:r>
            <a:endParaRPr lang="en-US" sz="1400" dirty="0"/>
          </a:p>
        </p:txBody>
      </p:sp>
      <p:sp>
        <p:nvSpPr>
          <p:cNvPr id="127" name="Rounded Rectangle 126"/>
          <p:cNvSpPr/>
          <p:nvPr/>
        </p:nvSpPr>
        <p:spPr>
          <a:xfrm>
            <a:off x="4385283" y="5580072"/>
            <a:ext cx="305410" cy="30541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sz="1400" dirty="0"/>
              <a:t>S</a:t>
            </a:r>
            <a:endParaRPr lang="en-US" sz="1400" dirty="0"/>
          </a:p>
        </p:txBody>
      </p:sp>
      <p:sp>
        <p:nvSpPr>
          <p:cNvPr id="128" name="Rounded Rectangle 127"/>
          <p:cNvSpPr/>
          <p:nvPr/>
        </p:nvSpPr>
        <p:spPr>
          <a:xfrm>
            <a:off x="4689473" y="5567563"/>
            <a:ext cx="305410" cy="30541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sz="1400" dirty="0"/>
              <a:t>T</a:t>
            </a:r>
            <a:endParaRPr lang="en-US" sz="1400" dirty="0"/>
          </a:p>
        </p:txBody>
      </p:sp>
      <p:sp>
        <p:nvSpPr>
          <p:cNvPr id="129" name="Rounded Rectangle 128"/>
          <p:cNvSpPr/>
          <p:nvPr/>
        </p:nvSpPr>
        <p:spPr>
          <a:xfrm>
            <a:off x="4994578" y="5567640"/>
            <a:ext cx="327378" cy="30541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sz="1400" dirty="0"/>
              <a:t>N</a:t>
            </a:r>
            <a:endParaRPr lang="en-US" sz="1400" dirty="0"/>
          </a:p>
        </p:txBody>
      </p:sp>
      <p:sp>
        <p:nvSpPr>
          <p:cNvPr id="130" name="Rounded Rectangle 129"/>
          <p:cNvSpPr/>
          <p:nvPr/>
        </p:nvSpPr>
        <p:spPr>
          <a:xfrm>
            <a:off x="5315856" y="5567563"/>
            <a:ext cx="305410" cy="30541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sz="1400" dirty="0"/>
              <a:t>Ý</a:t>
            </a:r>
            <a:endParaRPr lang="en-US" sz="1400" dirty="0"/>
          </a:p>
        </p:txBody>
      </p:sp>
      <p:sp>
        <p:nvSpPr>
          <p:cNvPr id="131" name="Rounded Rectangle 130"/>
          <p:cNvSpPr/>
          <p:nvPr/>
        </p:nvSpPr>
        <p:spPr>
          <a:xfrm>
            <a:off x="4085058" y="5567335"/>
            <a:ext cx="305410" cy="30541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sz="1400" dirty="0"/>
              <a:t>O</a:t>
            </a:r>
            <a:endParaRPr lang="en-US" sz="1400" dirty="0"/>
          </a:p>
        </p:txBody>
      </p:sp>
      <p:sp>
        <p:nvSpPr>
          <p:cNvPr id="132" name="Rounded Rectangle 131"/>
          <p:cNvSpPr/>
          <p:nvPr/>
        </p:nvSpPr>
        <p:spPr>
          <a:xfrm>
            <a:off x="3177973" y="5885405"/>
            <a:ext cx="305410" cy="30541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sz="1400" dirty="0"/>
              <a:t>I</a:t>
            </a:r>
            <a:endParaRPr lang="en-US" sz="1400" dirty="0"/>
          </a:p>
        </p:txBody>
      </p:sp>
      <p:sp>
        <p:nvSpPr>
          <p:cNvPr id="133" name="Rounded Rectangle 132"/>
          <p:cNvSpPr/>
          <p:nvPr/>
        </p:nvSpPr>
        <p:spPr>
          <a:xfrm>
            <a:off x="3483078" y="5885482"/>
            <a:ext cx="327378" cy="30541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sz="1400" dirty="0"/>
              <a:t>N</a:t>
            </a:r>
            <a:endParaRPr lang="en-US" sz="1400" dirty="0"/>
          </a:p>
        </p:txBody>
      </p:sp>
      <p:sp>
        <p:nvSpPr>
          <p:cNvPr id="134" name="Rounded Rectangle 133"/>
          <p:cNvSpPr/>
          <p:nvPr/>
        </p:nvSpPr>
        <p:spPr>
          <a:xfrm>
            <a:off x="4421589" y="5897914"/>
            <a:ext cx="305410" cy="30541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sz="1400" dirty="0"/>
              <a:t>R</a:t>
            </a:r>
            <a:endParaRPr lang="en-US" sz="1400" dirty="0"/>
          </a:p>
        </p:txBody>
      </p:sp>
      <p:sp>
        <p:nvSpPr>
          <p:cNvPr id="135" name="Rounded Rectangle 134"/>
          <p:cNvSpPr/>
          <p:nvPr/>
        </p:nvSpPr>
        <p:spPr>
          <a:xfrm>
            <a:off x="4725779" y="5885405"/>
            <a:ext cx="305410" cy="30541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sz="1400" dirty="0"/>
              <a:t>N</a:t>
            </a:r>
            <a:endParaRPr lang="en-US" sz="1400" dirty="0"/>
          </a:p>
        </p:txBody>
      </p:sp>
      <p:sp>
        <p:nvSpPr>
          <p:cNvPr id="136" name="Rounded Rectangle 135"/>
          <p:cNvSpPr/>
          <p:nvPr/>
        </p:nvSpPr>
        <p:spPr>
          <a:xfrm>
            <a:off x="5030884" y="5885482"/>
            <a:ext cx="327378" cy="30541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sz="1400" dirty="0"/>
              <a:t>E</a:t>
            </a:r>
            <a:endParaRPr lang="en-US" sz="1400" dirty="0"/>
          </a:p>
        </p:txBody>
      </p:sp>
      <p:sp>
        <p:nvSpPr>
          <p:cNvPr id="137" name="Rounded Rectangle 136"/>
          <p:cNvSpPr/>
          <p:nvPr/>
        </p:nvSpPr>
        <p:spPr>
          <a:xfrm>
            <a:off x="5352162" y="5885405"/>
            <a:ext cx="305410" cy="30541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sz="1400" dirty="0"/>
              <a:t>T</a:t>
            </a:r>
            <a:endParaRPr lang="en-US" sz="1400" dirty="0"/>
          </a:p>
        </p:txBody>
      </p:sp>
      <p:sp>
        <p:nvSpPr>
          <p:cNvPr id="138" name="Rounded Rectangle 137"/>
          <p:cNvSpPr/>
          <p:nvPr/>
        </p:nvSpPr>
        <p:spPr>
          <a:xfrm>
            <a:off x="4121364" y="5885177"/>
            <a:ext cx="305410" cy="30541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sz="1400" dirty="0"/>
              <a:t>E</a:t>
            </a:r>
            <a:endParaRPr lang="en-US" sz="1400" dirty="0"/>
          </a:p>
        </p:txBody>
      </p:sp>
      <p:sp>
        <p:nvSpPr>
          <p:cNvPr id="139" name="Rounded Rectangle 138"/>
          <p:cNvSpPr/>
          <p:nvPr/>
        </p:nvSpPr>
        <p:spPr>
          <a:xfrm>
            <a:off x="2897735" y="6178383"/>
            <a:ext cx="305410" cy="30541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sz="1400" dirty="0"/>
              <a:t>V</a:t>
            </a:r>
            <a:endParaRPr lang="en-US" sz="1400" dirty="0"/>
          </a:p>
        </p:txBody>
      </p:sp>
      <p:sp>
        <p:nvSpPr>
          <p:cNvPr id="140" name="Rounded Rectangle 139"/>
          <p:cNvSpPr/>
          <p:nvPr/>
        </p:nvSpPr>
        <p:spPr>
          <a:xfrm>
            <a:off x="3202840" y="6178460"/>
            <a:ext cx="327378" cy="30541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sz="1400" dirty="0"/>
              <a:t>E</a:t>
            </a:r>
            <a:endParaRPr lang="en-US" sz="1400" dirty="0"/>
          </a:p>
        </p:txBody>
      </p:sp>
      <p:sp>
        <p:nvSpPr>
          <p:cNvPr id="141" name="Rounded Rectangle 140"/>
          <p:cNvSpPr/>
          <p:nvPr/>
        </p:nvSpPr>
        <p:spPr>
          <a:xfrm>
            <a:off x="3524118" y="6178383"/>
            <a:ext cx="305410" cy="30541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sz="1400" dirty="0"/>
              <a:t>R</a:t>
            </a:r>
            <a:endParaRPr lang="en-US" sz="1400" dirty="0"/>
          </a:p>
        </p:txBody>
      </p:sp>
      <p:sp>
        <p:nvSpPr>
          <p:cNvPr id="142" name="Rounded Rectangle 141"/>
          <p:cNvSpPr/>
          <p:nvPr/>
        </p:nvSpPr>
        <p:spPr>
          <a:xfrm>
            <a:off x="4112055" y="6203324"/>
            <a:ext cx="305410" cy="30541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sz="1400" dirty="0"/>
              <a:t>T</a:t>
            </a:r>
            <a:endParaRPr lang="en-US" sz="1400" dirty="0"/>
          </a:p>
        </p:txBody>
      </p:sp>
      <p:sp>
        <p:nvSpPr>
          <p:cNvPr id="143" name="Rounded Rectangle 142"/>
          <p:cNvSpPr/>
          <p:nvPr/>
        </p:nvSpPr>
        <p:spPr>
          <a:xfrm>
            <a:off x="4417160" y="6203401"/>
            <a:ext cx="327378" cy="30541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sz="1400" dirty="0"/>
              <a:t>E</a:t>
            </a:r>
            <a:endParaRPr lang="en-US" sz="1400" dirty="0"/>
          </a:p>
        </p:txBody>
      </p:sp>
      <p:sp>
        <p:nvSpPr>
          <p:cNvPr id="144" name="Rounded Rectangle 143"/>
          <p:cNvSpPr/>
          <p:nvPr/>
        </p:nvSpPr>
        <p:spPr>
          <a:xfrm>
            <a:off x="4738438" y="6203324"/>
            <a:ext cx="305410" cy="30541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sz="1400" dirty="0"/>
              <a:t>Ľ</a:t>
            </a:r>
            <a:endParaRPr lang="en-US" sz="1400" dirty="0"/>
          </a:p>
        </p:txBody>
      </p:sp>
      <p:sp>
        <p:nvSpPr>
          <p:cNvPr id="145" name="Rounded Rectangle 144"/>
          <p:cNvSpPr/>
          <p:nvPr/>
        </p:nvSpPr>
        <p:spPr>
          <a:xfrm>
            <a:off x="2903835" y="6492798"/>
            <a:ext cx="305410" cy="30541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sz="1400" dirty="0"/>
              <a:t>H</a:t>
            </a:r>
            <a:endParaRPr lang="en-US" sz="1400" dirty="0"/>
          </a:p>
        </p:txBody>
      </p:sp>
      <p:sp>
        <p:nvSpPr>
          <p:cNvPr id="146" name="Rounded Rectangle 145"/>
          <p:cNvSpPr/>
          <p:nvPr/>
        </p:nvSpPr>
        <p:spPr>
          <a:xfrm>
            <a:off x="3208940" y="6492875"/>
            <a:ext cx="327378" cy="30541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sz="1400" dirty="0"/>
              <a:t>O</a:t>
            </a:r>
            <a:endParaRPr lang="en-US" sz="1400" dirty="0"/>
          </a:p>
        </p:txBody>
      </p:sp>
      <p:sp>
        <p:nvSpPr>
          <p:cNvPr id="147" name="Rounded Rectangle 146"/>
          <p:cNvSpPr/>
          <p:nvPr/>
        </p:nvSpPr>
        <p:spPr>
          <a:xfrm>
            <a:off x="3530218" y="6492798"/>
            <a:ext cx="305410" cy="30541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sz="1400" dirty="0"/>
              <a:t>S</a:t>
            </a:r>
            <a:endParaRPr lang="en-US" sz="1400" dirty="0"/>
          </a:p>
        </p:txBody>
      </p:sp>
      <p:sp>
        <p:nvSpPr>
          <p:cNvPr id="148" name="Rounded Rectangle 147"/>
          <p:cNvSpPr/>
          <p:nvPr/>
        </p:nvSpPr>
        <p:spPr>
          <a:xfrm>
            <a:off x="4118001" y="6492265"/>
            <a:ext cx="305410" cy="30541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sz="1400" dirty="0"/>
              <a:t>O</a:t>
            </a:r>
            <a:endParaRPr lang="en-US" sz="1400" dirty="0"/>
          </a:p>
        </p:txBody>
      </p:sp>
      <p:sp>
        <p:nvSpPr>
          <p:cNvPr id="149" name="Rounded Rectangle 148"/>
          <p:cNvSpPr/>
          <p:nvPr/>
        </p:nvSpPr>
        <p:spPr>
          <a:xfrm>
            <a:off x="4732030" y="6517129"/>
            <a:ext cx="305410" cy="30541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sz="1400" dirty="0"/>
              <a:t>Á</a:t>
            </a:r>
            <a:endParaRPr lang="en-US" sz="1400" dirty="0"/>
          </a:p>
        </p:txBody>
      </p:sp>
      <p:sp>
        <p:nvSpPr>
          <p:cNvPr id="150" name="Rounded Rectangle 149"/>
          <p:cNvSpPr/>
          <p:nvPr/>
        </p:nvSpPr>
        <p:spPr>
          <a:xfrm>
            <a:off x="5036220" y="6504620"/>
            <a:ext cx="305410" cy="30541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sz="1400" dirty="0"/>
              <a:t>R</a:t>
            </a:r>
            <a:endParaRPr lang="en-US" sz="1400" dirty="0"/>
          </a:p>
        </p:txBody>
      </p:sp>
      <p:sp>
        <p:nvSpPr>
          <p:cNvPr id="151" name="Rounded Rectangle 150"/>
          <p:cNvSpPr/>
          <p:nvPr/>
        </p:nvSpPr>
        <p:spPr>
          <a:xfrm>
            <a:off x="5341325" y="6504697"/>
            <a:ext cx="327378" cy="30541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sz="1400" dirty="0"/>
              <a:t>N</a:t>
            </a:r>
            <a:endParaRPr lang="en-US" sz="1400" dirty="0"/>
          </a:p>
        </p:txBody>
      </p:sp>
      <p:sp>
        <p:nvSpPr>
          <p:cNvPr id="152" name="Rounded Rectangle 151"/>
          <p:cNvSpPr/>
          <p:nvPr/>
        </p:nvSpPr>
        <p:spPr>
          <a:xfrm>
            <a:off x="5662603" y="6504620"/>
            <a:ext cx="305410" cy="30541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sz="1400" dirty="0"/>
              <a:t>Y</a:t>
            </a:r>
            <a:endParaRPr lang="en-US" sz="1400" dirty="0"/>
          </a:p>
        </p:txBody>
      </p:sp>
      <p:sp>
        <p:nvSpPr>
          <p:cNvPr id="153" name="Rounded Rectangle 152"/>
          <p:cNvSpPr/>
          <p:nvPr/>
        </p:nvSpPr>
        <p:spPr>
          <a:xfrm>
            <a:off x="4431805" y="6504392"/>
            <a:ext cx="305410" cy="30541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sz="1400" dirty="0"/>
              <a:t>D</a:t>
            </a:r>
            <a:endParaRPr lang="en-US" sz="14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59" y="1006810"/>
            <a:ext cx="3609975" cy="2286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3710" y="1342679"/>
            <a:ext cx="2571750" cy="2000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59" y="1647088"/>
            <a:ext cx="2847975" cy="1809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2429" y="2004594"/>
            <a:ext cx="3279054" cy="12819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3789" y="2252155"/>
            <a:ext cx="838200" cy="1905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1413" y="2565616"/>
            <a:ext cx="4229100" cy="2000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59" y="2894762"/>
            <a:ext cx="2400300" cy="1524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17" y="3246264"/>
            <a:ext cx="3112038" cy="11137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3848" y="3498736"/>
            <a:ext cx="3886200" cy="1905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5" name="Picture 11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17" y="3815247"/>
            <a:ext cx="1990725" cy="2000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6" name="Picture 12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3217" y="4106142"/>
            <a:ext cx="1285875" cy="2286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7" name="Picture 13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882" y="4403147"/>
            <a:ext cx="1533525" cy="1905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8" name="Picture 14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283" y="4721220"/>
            <a:ext cx="2676525" cy="1905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9" name="Picture 15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6615" y="5687040"/>
            <a:ext cx="3293830" cy="12128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41" name="Picture 17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1254" y="4997302"/>
            <a:ext cx="3619500" cy="3524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42" name="Picture 18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02" y="5317698"/>
            <a:ext cx="2843433" cy="18237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43" name="Picture 19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943" y="6270381"/>
            <a:ext cx="1276350" cy="1714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44" name="Picture 20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9050" y="6603279"/>
            <a:ext cx="2922650" cy="14461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8703" y="5956684"/>
            <a:ext cx="3435314" cy="18786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" name="Nadpis 1"/>
          <p:cNvSpPr>
            <a:spLocks noGrp="1"/>
          </p:cNvSpPr>
          <p:nvPr>
            <p:ph type="title"/>
          </p:nvPr>
        </p:nvSpPr>
        <p:spPr>
          <a:xfrm>
            <a:off x="3350360" y="222195"/>
            <a:ext cx="1824826" cy="458115"/>
          </a:xfrm>
        </p:spPr>
        <p:txBody>
          <a:bodyPr>
            <a:normAutofit fontScale="90000"/>
          </a:bodyPr>
          <a:lstStyle/>
          <a:p>
            <a:pPr algn="l"/>
            <a:r>
              <a:rPr lang="sk-SK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Tajnička</a:t>
            </a:r>
            <a:endParaRPr lang="sk-SK" b="1" dirty="0"/>
          </a:p>
        </p:txBody>
      </p:sp>
    </p:spTree>
    <p:extLst>
      <p:ext uri="{BB962C8B-B14F-4D97-AF65-F5344CB8AC3E}">
        <p14:creationId xmlns:p14="http://schemas.microsoft.com/office/powerpoint/2010/main" val="2659004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honeycomb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0"/>
                            </p:stCondLst>
                            <p:childTnLst>
                              <p:par>
                                <p:cTn id="51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3" dur="20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1000"/>
                            </p:stCondLst>
                            <p:childTnLst>
                              <p:par>
                                <p:cTn id="87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9" dur="2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1000"/>
                            </p:stCondLst>
                            <p:childTnLst>
                              <p:par>
                                <p:cTn id="98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0" dur="20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2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5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7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0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2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5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7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0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4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6" dur="2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6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8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1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3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6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7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8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1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3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6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8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9" fill="hold">
                            <p:stCondLst>
                              <p:cond delay="1000"/>
                            </p:stCondLst>
                            <p:childTnLst>
                              <p:par>
                                <p:cTn id="180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2" dur="20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7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9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2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4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2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3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4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7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8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9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1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13" dur="20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4" fill="hold">
                      <p:stCondLst>
                        <p:cond delay="indefinite"/>
                      </p:stCondLst>
                      <p:childTnLst>
                        <p:par>
                          <p:cTn id="215" fill="hold">
                            <p:stCondLst>
                              <p:cond delay="0"/>
                            </p:stCondLst>
                            <p:childTnLst>
                              <p:par>
                                <p:cTn id="216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8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9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0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1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3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4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5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6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8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9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0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1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3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4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5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6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1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3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4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5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6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8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9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0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1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3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4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5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6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8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9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0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1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3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4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5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6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8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9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0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1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3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4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5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7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9" dur="200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0" fill="hold">
                      <p:stCondLst>
                        <p:cond delay="indefinite"/>
                      </p:stCondLst>
                      <p:childTnLst>
                        <p:par>
                          <p:cTn id="281" fill="hold">
                            <p:stCondLst>
                              <p:cond delay="0"/>
                            </p:stCondLst>
                            <p:childTnLst>
                              <p:par>
                                <p:cTn id="282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4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5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6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7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9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0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1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2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7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9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0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1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2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4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5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6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7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9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0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1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2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4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5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6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7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9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0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1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2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4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5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6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7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9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0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1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2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4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5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6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38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40" dur="20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1" fill="hold">
                      <p:stCondLst>
                        <p:cond delay="indefinite"/>
                      </p:stCondLst>
                      <p:childTnLst>
                        <p:par>
                          <p:cTn id="342" fill="hold">
                            <p:stCondLst>
                              <p:cond delay="0"/>
                            </p:stCondLst>
                            <p:childTnLst>
                              <p:par>
                                <p:cTn id="343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5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6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7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8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0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1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2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3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8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0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1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2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3" fill="hold">
                            <p:stCondLst>
                              <p:cond delay="1000"/>
                            </p:stCondLst>
                            <p:childTnLst>
                              <p:par>
                                <p:cTn id="364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66" dur="2000"/>
                                        <p:tgtEl>
                                          <p:spTgt spid="1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7" fill="hold">
                      <p:stCondLst>
                        <p:cond delay="indefinite"/>
                      </p:stCondLst>
                      <p:childTnLst>
                        <p:par>
                          <p:cTn id="368" fill="hold">
                            <p:stCondLst>
                              <p:cond delay="0"/>
                            </p:stCondLst>
                            <p:childTnLst>
                              <p:par>
                                <p:cTn id="369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1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2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3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4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9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1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2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3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4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6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7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8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9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1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2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3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4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6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7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8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9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1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2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3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4" fill="hold">
                            <p:stCondLst>
                              <p:cond delay="1000"/>
                            </p:stCondLst>
                            <p:childTnLst>
                              <p:par>
                                <p:cTn id="40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07" dur="20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8" fill="hold">
                      <p:stCondLst>
                        <p:cond delay="indefinite"/>
                      </p:stCondLst>
                      <p:childTnLst>
                        <p:par>
                          <p:cTn id="409" fill="hold">
                            <p:stCondLst>
                              <p:cond delay="0"/>
                            </p:stCondLst>
                            <p:childTnLst>
                              <p:par>
                                <p:cTn id="410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2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3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4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7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8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9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2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3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4"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7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8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9"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7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8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9"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2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3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4"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7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8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9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0" fill="hold">
                            <p:stCondLst>
                              <p:cond delay="1000"/>
                            </p:stCondLst>
                            <p:childTnLst>
                              <p:par>
                                <p:cTn id="451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53" dur="2000"/>
                                        <p:tgtEl>
                                          <p:spTgt spid="1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4" fill="hold">
                      <p:stCondLst>
                        <p:cond delay="indefinite"/>
                      </p:stCondLst>
                      <p:childTnLst>
                        <p:par>
                          <p:cTn id="455" fill="hold">
                            <p:stCondLst>
                              <p:cond delay="0"/>
                            </p:stCondLst>
                            <p:childTnLst>
                              <p:par>
                                <p:cTn id="456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8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9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0"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1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3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4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5"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6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8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9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0"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1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3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4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5"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6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8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9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0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1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6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8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9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0"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1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3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4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5"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6" fill="hold">
                            <p:stCondLst>
                              <p:cond delay="1000"/>
                            </p:stCondLst>
                            <p:childTnLst>
                              <p:par>
                                <p:cTn id="497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99" dur="20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0" fill="hold">
                      <p:stCondLst>
                        <p:cond delay="indefinite"/>
                      </p:stCondLst>
                      <p:childTnLst>
                        <p:par>
                          <p:cTn id="501" fill="hold">
                            <p:stCondLst>
                              <p:cond delay="0"/>
                            </p:stCondLst>
                            <p:childTnLst>
                              <p:par>
                                <p:cTn id="502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4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5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6"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7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2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4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5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6"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7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9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0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1"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2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4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5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6"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7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9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0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1"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2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4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5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6"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7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9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0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1"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2" fill="hold">
                            <p:stCondLst>
                              <p:cond delay="1000"/>
                            </p:stCondLst>
                            <p:childTnLst>
                              <p:par>
                                <p:cTn id="543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45" dur="2000"/>
                                        <p:tgtEl>
                                          <p:spTgt spid="10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6" fill="hold">
                      <p:stCondLst>
                        <p:cond delay="indefinite"/>
                      </p:stCondLst>
                      <p:childTnLst>
                        <p:par>
                          <p:cTn id="547" fill="hold">
                            <p:stCondLst>
                              <p:cond delay="0"/>
                            </p:stCondLst>
                            <p:childTnLst>
                              <p:par>
                                <p:cTn id="548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0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1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2"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3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5" dur="1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6" dur="1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7"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8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0" dur="1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1" dur="1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2"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3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8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0" dur="1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1" dur="1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2"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3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5" dur="1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6" dur="1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7"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8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0" dur="1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1" dur="1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2"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3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5" dur="1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6" dur="1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7"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8" fill="hold">
                            <p:stCondLst>
                              <p:cond delay="1000"/>
                            </p:stCondLst>
                            <p:childTnLst>
                              <p:par>
                                <p:cTn id="589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91" dur="2000"/>
                                        <p:tgtEl>
                                          <p:spTgt spid="1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2" fill="hold">
                      <p:stCondLst>
                        <p:cond delay="indefinite"/>
                      </p:stCondLst>
                      <p:childTnLst>
                        <p:par>
                          <p:cTn id="593" fill="hold">
                            <p:stCondLst>
                              <p:cond delay="0"/>
                            </p:stCondLst>
                            <p:childTnLst>
                              <p:par>
                                <p:cTn id="594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6" dur="1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7" dur="1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8"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9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1" dur="1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2" dur="1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3" dur="1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4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9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1" dur="1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2" dur="1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3" dur="10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4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6" dur="1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7" dur="1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8" dur="1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9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1" dur="1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2" dur="1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3"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4" fill="hold">
                            <p:stCondLst>
                              <p:cond delay="1000"/>
                            </p:stCondLst>
                            <p:childTnLst>
                              <p:par>
                                <p:cTn id="62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27" dur="2000"/>
                                        <p:tgtEl>
                                          <p:spTgt spid="10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8" fill="hold">
                      <p:stCondLst>
                        <p:cond delay="indefinite"/>
                      </p:stCondLst>
                      <p:childTnLst>
                        <p:par>
                          <p:cTn id="629" fill="hold">
                            <p:stCondLst>
                              <p:cond delay="0"/>
                            </p:stCondLst>
                            <p:childTnLst>
                              <p:par>
                                <p:cTn id="630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2" dur="1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3" dur="1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4" dur="10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7" dur="1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8" dur="1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9" dur="1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2" dur="1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3" dur="1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4" dur="1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7" dur="1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8" dur="1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9" dur="10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7" dur="1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8" dur="1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9" dur="1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2" dur="1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3" dur="1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4" dur="10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7" dur="10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8" dur="10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9" dur="1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2" dur="1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3" dur="1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4" dur="1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7" dur="10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8" dur="10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9" dur="10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0" fill="hold">
                            <p:stCondLst>
                              <p:cond delay="1000"/>
                            </p:stCondLst>
                            <p:childTnLst>
                              <p:par>
                                <p:cTn id="681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83" dur="2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4" fill="hold">
                      <p:stCondLst>
                        <p:cond delay="indefinite"/>
                      </p:stCondLst>
                      <p:childTnLst>
                        <p:par>
                          <p:cTn id="685" fill="hold">
                            <p:stCondLst>
                              <p:cond delay="0"/>
                            </p:stCondLst>
                            <p:childTnLst>
                              <p:par>
                                <p:cTn id="686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8" dur="10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9" dur="10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0" dur="1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1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3" dur="1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4" dur="1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5" dur="10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6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1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3" dur="10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4" dur="10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5" dur="1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6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8" dur="10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9" dur="10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0" dur="10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1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3" dur="10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4" dur="10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5" dur="10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6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8" dur="10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9" dur="10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0" dur="10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1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3" dur="10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4" dur="10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5" dur="10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6" fill="hold">
                            <p:stCondLst>
                              <p:cond delay="1000"/>
                            </p:stCondLst>
                            <p:childTnLst>
                              <p:par>
                                <p:cTn id="727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29" dur="2000"/>
                                        <p:tgtEl>
                                          <p:spTgt spid="10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0" fill="hold">
                      <p:stCondLst>
                        <p:cond delay="indefinite"/>
                      </p:stCondLst>
                      <p:childTnLst>
                        <p:par>
                          <p:cTn id="731" fill="hold">
                            <p:stCondLst>
                              <p:cond delay="0"/>
                            </p:stCondLst>
                            <p:childTnLst>
                              <p:par>
                                <p:cTn id="732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4" dur="10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5" dur="10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6" dur="1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7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9" dur="10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0" dur="10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1" dur="1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2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4" dur="10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5" dur="10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6" dur="10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7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2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4" dur="10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5" dur="10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6" dur="1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7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9" dur="10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0" dur="10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1" dur="1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2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4" dur="10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5" dur="10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6" dur="1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7" fill="hold">
                            <p:stCondLst>
                              <p:cond delay="1000"/>
                            </p:stCondLst>
                            <p:childTnLst>
                              <p:par>
                                <p:cTn id="768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70" dur="2000"/>
                                        <p:tgtEl>
                                          <p:spTgt spid="1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1" fill="hold">
                      <p:stCondLst>
                        <p:cond delay="indefinite"/>
                      </p:stCondLst>
                      <p:childTnLst>
                        <p:par>
                          <p:cTn id="772" fill="hold">
                            <p:stCondLst>
                              <p:cond delay="0"/>
                            </p:stCondLst>
                            <p:childTnLst>
                              <p:par>
                                <p:cTn id="773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5" dur="10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6" dur="10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7" dur="10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8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0" dur="1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1" dur="1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2" dur="1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3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5" dur="10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6" dur="10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7" dur="1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8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3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5" dur="10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6" dur="10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7" dur="1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8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0" dur="10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1" dur="10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2" dur="1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3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5" dur="10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6" dur="10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7" dur="10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8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0" dur="10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1" dur="10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2" dur="10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3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5" dur="10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6" dur="10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7" dur="10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8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0" dur="10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1" dur="10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2" dur="10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2" grpId="0" animBg="1"/>
      <p:bldP spid="23" grpId="0" animBg="1"/>
      <p:bldP spid="24" grpId="0" animBg="1"/>
      <p:bldP spid="26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93" grpId="0" animBg="1"/>
      <p:bldP spid="94" grpId="0" animBg="1"/>
      <p:bldP spid="95" grpId="0" animBg="1"/>
      <p:bldP spid="96" grpId="0" animBg="1"/>
      <p:bldP spid="97" grpId="0" animBg="1"/>
      <p:bldP spid="98" grpId="0" animBg="1"/>
      <p:bldP spid="99" grpId="0" animBg="1"/>
      <p:bldP spid="100" grpId="0" animBg="1"/>
      <p:bldP spid="101" grpId="0" animBg="1"/>
      <p:bldP spid="102" grpId="0" animBg="1"/>
      <p:bldP spid="103" grpId="0" animBg="1"/>
      <p:bldP spid="104" grpId="0" animBg="1"/>
      <p:bldP spid="105" grpId="0" animBg="1"/>
      <p:bldP spid="106" grpId="0" animBg="1"/>
      <p:bldP spid="107" grpId="0" animBg="1"/>
      <p:bldP spid="108" grpId="0" animBg="1"/>
      <p:bldP spid="109" grpId="0" animBg="1"/>
      <p:bldP spid="110" grpId="0" animBg="1"/>
      <p:bldP spid="111" grpId="0" animBg="1"/>
      <p:bldP spid="112" grpId="0" animBg="1"/>
      <p:bldP spid="113" grpId="0" animBg="1"/>
      <p:bldP spid="114" grpId="0" animBg="1"/>
      <p:bldP spid="115" grpId="0" animBg="1"/>
      <p:bldP spid="116" grpId="0" animBg="1"/>
      <p:bldP spid="117" grpId="0" animBg="1"/>
      <p:bldP spid="118" grpId="0" animBg="1"/>
      <p:bldP spid="119" grpId="0" animBg="1"/>
      <p:bldP spid="120" grpId="0" animBg="1"/>
      <p:bldP spid="121" grpId="0" animBg="1"/>
      <p:bldP spid="122" grpId="0" animBg="1"/>
      <p:bldP spid="123" grpId="0" animBg="1"/>
      <p:bldP spid="124" grpId="0" animBg="1"/>
      <p:bldP spid="125" grpId="0" animBg="1"/>
      <p:bldP spid="126" grpId="0" animBg="1"/>
      <p:bldP spid="127" grpId="0" animBg="1"/>
      <p:bldP spid="128" grpId="0" animBg="1"/>
      <p:bldP spid="129" grpId="0" animBg="1"/>
      <p:bldP spid="130" grpId="0" animBg="1"/>
      <p:bldP spid="131" grpId="0" animBg="1"/>
      <p:bldP spid="132" grpId="0" animBg="1"/>
      <p:bldP spid="133" grpId="0" animBg="1"/>
      <p:bldP spid="134" grpId="0" animBg="1"/>
      <p:bldP spid="135" grpId="0" animBg="1"/>
      <p:bldP spid="136" grpId="0" animBg="1"/>
      <p:bldP spid="137" grpId="0" animBg="1"/>
      <p:bldP spid="138" grpId="0" animBg="1"/>
      <p:bldP spid="139" grpId="0" animBg="1"/>
      <p:bldP spid="140" grpId="0" animBg="1"/>
      <p:bldP spid="141" grpId="0" animBg="1"/>
      <p:bldP spid="142" grpId="0" animBg="1"/>
      <p:bldP spid="143" grpId="0" animBg="1"/>
      <p:bldP spid="144" grpId="0" animBg="1"/>
      <p:bldP spid="145" grpId="0" animBg="1"/>
      <p:bldP spid="146" grpId="0" animBg="1"/>
      <p:bldP spid="147" grpId="0" animBg="1"/>
      <p:bldP spid="148" grpId="0" animBg="1"/>
      <p:bldP spid="149" grpId="0" animBg="1"/>
      <p:bldP spid="150" grpId="0" animBg="1"/>
      <p:bldP spid="151" grpId="0" animBg="1"/>
      <p:bldP spid="152" grpId="0" animBg="1"/>
      <p:bldP spid="153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537" y="1561189"/>
            <a:ext cx="8053793" cy="427684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056334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honeycomb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Zástupný symbol obsahu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k-SK" dirty="0"/>
          </a:p>
          <a:p>
            <a:pPr lvl="2"/>
            <a:r>
              <a:rPr lang="sk-SK" dirty="0"/>
              <a:t> = </a:t>
            </a:r>
          </a:p>
          <a:p>
            <a:pPr lvl="2"/>
            <a:endParaRPr lang="sk-SK" dirty="0"/>
          </a:p>
          <a:p>
            <a:pPr lvl="3"/>
            <a:endParaRPr lang="sk-SK" dirty="0"/>
          </a:p>
          <a:p>
            <a:pPr marL="1828800" lvl="4" indent="0">
              <a:buNone/>
            </a:pPr>
            <a:r>
              <a:rPr lang="sk-SK" dirty="0"/>
              <a:t>   =  </a:t>
            </a:r>
          </a:p>
          <a:p>
            <a:pPr lvl="2"/>
            <a:endParaRPr lang="sk-SK" dirty="0"/>
          </a:p>
        </p:txBody>
      </p:sp>
      <p:sp>
        <p:nvSpPr>
          <p:cNvPr id="18" name="Nadpis 1"/>
          <p:cNvSpPr txBox="1">
            <a:spLocks/>
          </p:cNvSpPr>
          <p:nvPr/>
        </p:nvSpPr>
        <p:spPr>
          <a:xfrm>
            <a:off x="160025" y="1443835"/>
            <a:ext cx="8229600" cy="4581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r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FFC000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sk-SK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Účastníci platobného styku:</a:t>
            </a:r>
          </a:p>
        </p:txBody>
      </p:sp>
      <p:sp>
        <p:nvSpPr>
          <p:cNvPr id="19" name="BlokTextu 18"/>
          <p:cNvSpPr txBox="1"/>
          <p:nvPr/>
        </p:nvSpPr>
        <p:spPr>
          <a:xfrm>
            <a:off x="722069" y="2601553"/>
            <a:ext cx="845296" cy="369332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sk-SK" dirty="0"/>
              <a:t>Platiteľ</a:t>
            </a:r>
          </a:p>
        </p:txBody>
      </p:sp>
      <p:sp>
        <p:nvSpPr>
          <p:cNvPr id="20" name="BlokTextu 19"/>
          <p:cNvSpPr txBox="1"/>
          <p:nvPr/>
        </p:nvSpPr>
        <p:spPr>
          <a:xfrm>
            <a:off x="2196550" y="6330395"/>
            <a:ext cx="729687" cy="369332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sk-SK" dirty="0"/>
              <a:t>dlžník</a:t>
            </a:r>
          </a:p>
        </p:txBody>
      </p:sp>
      <p:sp>
        <p:nvSpPr>
          <p:cNvPr id="21" name="BlokTextu 20"/>
          <p:cNvSpPr txBox="1"/>
          <p:nvPr/>
        </p:nvSpPr>
        <p:spPr>
          <a:xfrm>
            <a:off x="722069" y="3734410"/>
            <a:ext cx="1663917" cy="369332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sk-SK" dirty="0"/>
              <a:t>Príjemca peňazí</a:t>
            </a:r>
          </a:p>
        </p:txBody>
      </p:sp>
      <p:sp>
        <p:nvSpPr>
          <p:cNvPr id="22" name="BlokTextu 21"/>
          <p:cNvSpPr txBox="1"/>
          <p:nvPr/>
        </p:nvSpPr>
        <p:spPr>
          <a:xfrm>
            <a:off x="1117029" y="6330395"/>
            <a:ext cx="785856" cy="369332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sk-SK" dirty="0"/>
              <a:t>veriteľ</a:t>
            </a:r>
          </a:p>
        </p:txBody>
      </p:sp>
      <p:sp>
        <p:nvSpPr>
          <p:cNvPr id="23" name="BlokTextu 22"/>
          <p:cNvSpPr txBox="1"/>
          <p:nvPr/>
        </p:nvSpPr>
        <p:spPr>
          <a:xfrm>
            <a:off x="761332" y="4909145"/>
            <a:ext cx="1041311" cy="369332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sk-SK" dirty="0"/>
              <a:t>Inštitúcia</a:t>
            </a:r>
          </a:p>
        </p:txBody>
      </p:sp>
      <p:sp>
        <p:nvSpPr>
          <p:cNvPr id="24" name="BlokTextu 23"/>
          <p:cNvSpPr txBox="1"/>
          <p:nvPr/>
        </p:nvSpPr>
        <p:spPr>
          <a:xfrm>
            <a:off x="3178774" y="6330395"/>
            <a:ext cx="1375954" cy="369332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sk-SK" dirty="0"/>
              <a:t>banka, pošta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1775" y="4979511"/>
            <a:ext cx="20955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Vývojový diagram: dierna páska 16"/>
          <p:cNvSpPr/>
          <p:nvPr/>
        </p:nvSpPr>
        <p:spPr>
          <a:xfrm>
            <a:off x="4113885" y="2525200"/>
            <a:ext cx="3817625" cy="522037"/>
          </a:xfrm>
          <a:prstGeom prst="flowChartPunchedTap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dirty="0"/>
              <a:t>ten, kto platí. Má úbytok peňazí </a:t>
            </a:r>
          </a:p>
        </p:txBody>
      </p:sp>
      <p:sp>
        <p:nvSpPr>
          <p:cNvPr id="25" name="Pruhovaná šípka vpravo 24"/>
          <p:cNvSpPr/>
          <p:nvPr/>
        </p:nvSpPr>
        <p:spPr>
          <a:xfrm>
            <a:off x="3197655" y="2665475"/>
            <a:ext cx="458115" cy="197097"/>
          </a:xfrm>
          <a:prstGeom prst="striped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28" name="Pruhovaná šípka vpravo 27"/>
          <p:cNvSpPr/>
          <p:nvPr/>
        </p:nvSpPr>
        <p:spPr>
          <a:xfrm>
            <a:off x="3961180" y="3820527"/>
            <a:ext cx="458115" cy="197097"/>
          </a:xfrm>
          <a:prstGeom prst="striped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29" name="Pruhovaná šípka vpravo 28"/>
          <p:cNvSpPr/>
          <p:nvPr/>
        </p:nvSpPr>
        <p:spPr>
          <a:xfrm>
            <a:off x="4190237" y="5011014"/>
            <a:ext cx="458115" cy="197097"/>
          </a:xfrm>
          <a:prstGeom prst="striped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30" name="Vývojový diagram: dierna páska 29"/>
          <p:cNvSpPr/>
          <p:nvPr/>
        </p:nvSpPr>
        <p:spPr>
          <a:xfrm>
            <a:off x="4724705" y="3670488"/>
            <a:ext cx="3817625" cy="522037"/>
          </a:xfrm>
          <a:prstGeom prst="flowChartPunchedTap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dirty="0"/>
              <a:t>ten, komu sa platí. Má prírastok peňazí</a:t>
            </a:r>
          </a:p>
        </p:txBody>
      </p:sp>
      <p:sp>
        <p:nvSpPr>
          <p:cNvPr id="31" name="Vývojový diagram: dierna páska 30"/>
          <p:cNvSpPr/>
          <p:nvPr/>
        </p:nvSpPr>
        <p:spPr>
          <a:xfrm>
            <a:off x="4877105" y="4832792"/>
            <a:ext cx="4123340" cy="522037"/>
          </a:xfrm>
          <a:prstGeom prst="flowChartPunchedTap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sz="1600" dirty="0"/>
              <a:t>vykonáva platbu medzi platiteľom a príjemcom 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3382" y="985720"/>
            <a:ext cx="1851653" cy="1230251"/>
          </a:xfrm>
          <a:prstGeom prst="rect">
            <a:avLst/>
          </a:prstGeom>
          <a:ln>
            <a:noFill/>
          </a:ln>
          <a:effectLst>
            <a:softEdge rad="112500"/>
          </a:effectLst>
          <a:scene3d>
            <a:camera prst="perspectiveHeroicExtremeLeftFacing"/>
            <a:lightRig rig="threePt" dir="t"/>
          </a:scene3d>
          <a:sp3d>
            <a:bevelT/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40585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honeycomb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0.00463 C 0.00938 -0.17164 0.00191 -0.02753 0.00296 -0.43812 C 0.00244 -0.46148 0.00782 -0.50914 -0.01093 -0.52649 C -0.01302 -0.53528 -0.01388 -0.53273 -0.01388 -0.54337 " pathEditMode="relative" rAng="0" ptsTypes="fffA">
                                      <p:cBhvr>
                                        <p:cTn id="6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6" y="-2694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7.356E-7 C 0.00365 -0.00463 0.00434 -0.00786 0.0066 -0.01342 C 0.01684 -0.0377 0.00625 -0.0118 0.01459 -0.02683 C 0.0158 -0.02915 0.01684 -0.03192 0.01771 -0.03447 C 0.01841 -0.03562 0.01841 -0.03747 0.01893 -0.03886 C 0.01997 -0.04094 0.02761 -0.04881 0.02796 -0.04927 C 0.03021 -0.05945 0.03716 -0.06662 0.04462 -0.07009 C 0.04879 -0.07587 0.05487 -0.0798 0.06025 -0.08351 C 0.06424 -0.09137 0.06025 -0.08559 0.06806 -0.08952 C 0.07223 -0.09137 0.0757 -0.096 0.07934 -0.09854 C 0.08455 -0.10201 0.09011 -0.10432 0.09497 -0.10872 C 0.10105 -0.11404 0.10608 -0.1226 0.11285 -0.12514 C 0.11563 -0.12792 0.11928 -0.12954 0.12171 -0.13278 C 0.13212 -0.14666 0.11684 -0.13231 0.12726 -0.14157 C 0.13073 -0.14735 0.13403 -0.1536 0.1375 -0.15938 C 0.14115 -0.16586 0.13993 -0.16886 0.14532 -0.1758 C 0.14844 -0.19038 0.15122 -0.20495 0.15539 -0.21906 C 0.15834 -0.22878 0.15834 -0.22531 0.1599 -0.23248 C 0.16094 -0.23733 0.16094 -0.24265 0.16216 -0.24751 C 0.16355 -0.25306 0.16563 -0.25885 0.16771 -0.26394 C 0.16928 -0.26764 0.17205 -0.27573 0.17205 -0.2755 C 0.17379 -0.28707 0.17622 -0.29887 0.17882 -0.30997 C 0.18004 -0.32477 0.18073 -0.33796 0.18889 -0.3486 C 0.19184 -0.3604 0.18993 -0.35554 0.19549 -0.36664 C 0.19636 -0.36803 0.19792 -0.37081 0.19792 -0.37058 C 0.19896 -0.3752 0.20122 -0.37844 0.20122 -0.38284 " pathEditMode="relative" rAng="0" ptsTypes="fffffffffffffffffffffffffA">
                                      <p:cBhvr>
                                        <p:cTn id="10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052" y="-1915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-7.356E-7 C -0.00277 -0.02683 -0.01406 -0.05482 -0.02708 -0.07009 C -0.02916 -0.07564 -0.03246 -0.08004 -0.03541 -0.0842 C -0.03819 -0.0879 -0.03923 -0.0923 -0.04218 -0.09553 C -0.04461 -0.10155 -0.0467 -0.10756 -0.04982 -0.11265 C -0.05086 -0.11797 -0.05208 -0.12214 -0.05399 -0.12676 C -0.05625 -0.13764 -0.05607 -0.14388 -0.05642 -0.1566 C -0.05573 -0.1994 -0.05573 -0.18321 -0.05573 -0.20495 " pathEditMode="relative" rAng="0" ptsTypes="fffffffA">
                                      <p:cBhvr>
                                        <p:cTn id="14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30" y="-1024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32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7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8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9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0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1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32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000"/>
                            </p:stCondLst>
                            <p:childTnLst>
                              <p:par>
                                <p:cTn id="30" presetID="32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sk-SK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Členenie platobného styku:</a:t>
            </a:r>
          </a:p>
        </p:txBody>
      </p:sp>
      <p:sp>
        <p:nvSpPr>
          <p:cNvPr id="5" name="Šípka vpravo so zárezom 4"/>
          <p:cNvSpPr/>
          <p:nvPr/>
        </p:nvSpPr>
        <p:spPr>
          <a:xfrm>
            <a:off x="601669" y="2512770"/>
            <a:ext cx="2748691" cy="763526"/>
          </a:xfrm>
          <a:prstGeom prst="notchedRightArrow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sz="1400" b="1" dirty="0"/>
              <a:t>podľa územia</a:t>
            </a:r>
          </a:p>
        </p:txBody>
      </p:sp>
      <p:sp>
        <p:nvSpPr>
          <p:cNvPr id="6" name="Šípka vpravo so zárezom 5"/>
          <p:cNvSpPr/>
          <p:nvPr/>
        </p:nvSpPr>
        <p:spPr>
          <a:xfrm>
            <a:off x="629420" y="3734410"/>
            <a:ext cx="2720940" cy="916230"/>
          </a:xfrm>
          <a:prstGeom prst="notchedRightArrow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sz="1400" b="1" dirty="0"/>
              <a:t>podľa organizácie potrieb</a:t>
            </a:r>
          </a:p>
        </p:txBody>
      </p:sp>
      <p:sp>
        <p:nvSpPr>
          <p:cNvPr id="7" name="Šípka vpravo so zárezom 6"/>
          <p:cNvSpPr/>
          <p:nvPr/>
        </p:nvSpPr>
        <p:spPr>
          <a:xfrm>
            <a:off x="629420" y="5258193"/>
            <a:ext cx="2720940" cy="902877"/>
          </a:xfrm>
          <a:prstGeom prst="notchedRightArrow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sz="1400" b="1" dirty="0"/>
              <a:t>podľa technológie spracovanie údajov</a:t>
            </a:r>
          </a:p>
        </p:txBody>
      </p:sp>
      <p:sp>
        <p:nvSpPr>
          <p:cNvPr id="8" name="Vývojový diagram: dierna páska 7"/>
          <p:cNvSpPr/>
          <p:nvPr/>
        </p:nvSpPr>
        <p:spPr>
          <a:xfrm>
            <a:off x="3503064" y="2207360"/>
            <a:ext cx="1669299" cy="610820"/>
          </a:xfrm>
          <a:prstGeom prst="flowChartPunchedTap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k-SK" dirty="0"/>
              <a:t>tuzemský</a:t>
            </a:r>
          </a:p>
        </p:txBody>
      </p:sp>
      <p:sp>
        <p:nvSpPr>
          <p:cNvPr id="9" name="Vývojový diagram: dierna páska 8"/>
          <p:cNvSpPr/>
          <p:nvPr/>
        </p:nvSpPr>
        <p:spPr>
          <a:xfrm>
            <a:off x="3503065" y="2665476"/>
            <a:ext cx="1679754" cy="610820"/>
          </a:xfrm>
          <a:prstGeom prst="flowChartPunchedTap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k-SK" dirty="0"/>
              <a:t>medzinárodný</a:t>
            </a:r>
          </a:p>
        </p:txBody>
      </p:sp>
      <p:sp>
        <p:nvSpPr>
          <p:cNvPr id="10" name="Vývojový diagram: dierna páska 9"/>
          <p:cNvSpPr/>
          <p:nvPr/>
        </p:nvSpPr>
        <p:spPr>
          <a:xfrm>
            <a:off x="3503065" y="3428999"/>
            <a:ext cx="1679754" cy="610820"/>
          </a:xfrm>
          <a:prstGeom prst="flowChartPunchedTap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k-SK" dirty="0"/>
              <a:t>hotovostný</a:t>
            </a:r>
          </a:p>
        </p:txBody>
      </p:sp>
      <p:sp>
        <p:nvSpPr>
          <p:cNvPr id="11" name="Vývojový diagram: dierna páska 10"/>
          <p:cNvSpPr/>
          <p:nvPr/>
        </p:nvSpPr>
        <p:spPr>
          <a:xfrm>
            <a:off x="3503064" y="3887115"/>
            <a:ext cx="1679755" cy="610820"/>
          </a:xfrm>
          <a:prstGeom prst="flowChartPunchedTap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k-SK" dirty="0"/>
              <a:t>bezhotovostný</a:t>
            </a:r>
          </a:p>
        </p:txBody>
      </p:sp>
      <p:sp>
        <p:nvSpPr>
          <p:cNvPr id="12" name="Vývojový diagram: dierna páska 11"/>
          <p:cNvSpPr/>
          <p:nvPr/>
        </p:nvSpPr>
        <p:spPr>
          <a:xfrm>
            <a:off x="3492608" y="4344925"/>
            <a:ext cx="1679755" cy="610820"/>
          </a:xfrm>
          <a:prstGeom prst="flowChartPunchedTap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k-SK" dirty="0"/>
              <a:t>kombinovaný</a:t>
            </a:r>
          </a:p>
        </p:txBody>
      </p:sp>
      <p:sp>
        <p:nvSpPr>
          <p:cNvPr id="13" name="Vývojový diagram: dierna páska 12"/>
          <p:cNvSpPr/>
          <p:nvPr/>
        </p:nvSpPr>
        <p:spPr>
          <a:xfrm>
            <a:off x="3503065" y="5108755"/>
            <a:ext cx="1669299" cy="610820"/>
          </a:xfrm>
          <a:prstGeom prst="flowChartPunchedTap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k-SK" dirty="0"/>
              <a:t>tradičný</a:t>
            </a:r>
          </a:p>
        </p:txBody>
      </p:sp>
      <p:sp>
        <p:nvSpPr>
          <p:cNvPr id="14" name="Vývojový diagram: dierna páska 13"/>
          <p:cNvSpPr/>
          <p:nvPr/>
        </p:nvSpPr>
        <p:spPr>
          <a:xfrm>
            <a:off x="3503066" y="5566871"/>
            <a:ext cx="1679754" cy="610820"/>
          </a:xfrm>
          <a:prstGeom prst="flowChartPunchedTap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k-SK" dirty="0"/>
              <a:t>elektronický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8230" y="2970886"/>
            <a:ext cx="3206805" cy="2308688"/>
          </a:xfrm>
          <a:prstGeom prst="ellipse">
            <a:avLst/>
          </a:prstGeom>
          <a:ln>
            <a:noFill/>
          </a:ln>
          <a:effectLst>
            <a:softEdge rad="112500"/>
          </a:effectLst>
          <a:scene3d>
            <a:camera prst="perspectiveHeroicExtremeLeftFacing"/>
            <a:lightRig rig="threePt" dir="t"/>
          </a:scene3d>
          <a:sp3d>
            <a:bevelT w="114300" prst="artDeco"/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92858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honeycomb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3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4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21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2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5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2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3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1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33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34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3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3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41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42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4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4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5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4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4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4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5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sk-SK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Hotovostný platobný styk</a:t>
            </a:r>
          </a:p>
        </p:txBody>
      </p:sp>
      <p:sp>
        <p:nvSpPr>
          <p:cNvPr id="3" name="Zástupný symbol obsah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Courier New" panose="02070309020205020404" pitchFamily="49" charset="0"/>
              <a:buChar char="o"/>
            </a:pPr>
            <a:r>
              <a:rPr lang="sk-SK" dirty="0"/>
              <a:t> uskutočňuje sa v hotovosti prostredníctvom bankoviek a mincí</a:t>
            </a:r>
          </a:p>
          <a:p>
            <a:pPr>
              <a:buFont typeface="Courier New" panose="02070309020205020404" pitchFamily="49" charset="0"/>
              <a:buChar char="o"/>
            </a:pPr>
            <a:endParaRPr lang="sk-SK" dirty="0"/>
          </a:p>
          <a:p>
            <a:pPr>
              <a:buFont typeface="Courier New" panose="02070309020205020404" pitchFamily="49" charset="0"/>
              <a:buChar char="o"/>
            </a:pPr>
            <a:r>
              <a:rPr lang="sk-SK" dirty="0"/>
              <a:t> uskutočňuje sa: A, priamo </a:t>
            </a:r>
            <a:r>
              <a:rPr lang="sk-SK" sz="1800" dirty="0"/>
              <a:t>(nákup v obchode)</a:t>
            </a:r>
          </a:p>
          <a:p>
            <a:pPr marL="0" indent="0">
              <a:buNone/>
            </a:pPr>
            <a:r>
              <a:rPr lang="sk-SK" dirty="0"/>
              <a:t>			B, prostredníctvom pošty </a:t>
            </a:r>
          </a:p>
          <a:p>
            <a:pPr marL="0" indent="0">
              <a:buNone/>
            </a:pPr>
            <a:r>
              <a:rPr lang="sk-SK" sz="1800" dirty="0"/>
              <a:t>			        (zasielanie peňazí v hotovosti)</a:t>
            </a:r>
          </a:p>
          <a:p>
            <a:pPr marL="0" indent="0">
              <a:buNone/>
            </a:pPr>
            <a:endParaRPr lang="sk-SK" sz="1800" dirty="0"/>
          </a:p>
          <a:p>
            <a:pPr>
              <a:buFont typeface="Courier New" panose="02070309020205020404" pitchFamily="49" charset="0"/>
              <a:buChar char="o"/>
            </a:pPr>
            <a:r>
              <a:rPr lang="sk-SK" dirty="0"/>
              <a:t> používa sa pri menších, tzv. osobných platbách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0690" y="2665474"/>
            <a:ext cx="1547256" cy="141983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6350" stA="50000" endA="295" endPos="92000" dist="101600" dir="5400000" sy="-100000" algn="bl" rotWithShape="0"/>
          </a:effectLst>
          <a:scene3d>
            <a:camera prst="perspectiveContrastingLeftFacing"/>
            <a:lightRig rig="threePt" dir="t"/>
          </a:scene3d>
          <a:sp3d>
            <a:bevelT w="152400" h="50800" prst="softRound"/>
          </a:sp3d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73728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honeycomb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sk-SK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Doklady hotovostného platobného styku:</a:t>
            </a:r>
          </a:p>
        </p:txBody>
      </p:sp>
      <p:sp>
        <p:nvSpPr>
          <p:cNvPr id="4" name="Bublina v tvare zaobleného obdĺžnika 3"/>
          <p:cNvSpPr/>
          <p:nvPr/>
        </p:nvSpPr>
        <p:spPr>
          <a:xfrm>
            <a:off x="143555" y="2054655"/>
            <a:ext cx="2443280" cy="916230"/>
          </a:xfrm>
          <a:prstGeom prst="wedgeRoundRectCallout">
            <a:avLst/>
          </a:prstGeom>
          <a:effectLst>
            <a:glow rad="228600">
              <a:schemeClr val="accent6">
                <a:satMod val="175000"/>
                <a:alpha val="40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k-SK" dirty="0">
                <a:solidFill>
                  <a:schemeClr val="dk1"/>
                </a:solidFill>
              </a:rPr>
              <a:t>Výpisy z registračných pokladníc</a:t>
            </a:r>
          </a:p>
        </p:txBody>
      </p:sp>
      <p:sp>
        <p:nvSpPr>
          <p:cNvPr id="5" name="Bublina v tvare zaobleného obdĺžnika 4"/>
          <p:cNvSpPr/>
          <p:nvPr/>
        </p:nvSpPr>
        <p:spPr>
          <a:xfrm>
            <a:off x="3197655" y="2512770"/>
            <a:ext cx="2443280" cy="916230"/>
          </a:xfrm>
          <a:prstGeom prst="wedgeRoundRectCallout">
            <a:avLst/>
          </a:prstGeom>
          <a:effectLst>
            <a:glow rad="228600">
              <a:schemeClr val="accent6">
                <a:satMod val="175000"/>
                <a:alpha val="40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k-SK" dirty="0"/>
              <a:t>Príjmové a výdavkové pokladničné doklady</a:t>
            </a:r>
          </a:p>
        </p:txBody>
      </p:sp>
      <p:sp>
        <p:nvSpPr>
          <p:cNvPr id="6" name="Bublina v tvare zaobleného obdĺžnika 5"/>
          <p:cNvSpPr/>
          <p:nvPr/>
        </p:nvSpPr>
        <p:spPr>
          <a:xfrm>
            <a:off x="907080" y="3629411"/>
            <a:ext cx="2443280" cy="916230"/>
          </a:xfrm>
          <a:prstGeom prst="wedgeRoundRectCallout">
            <a:avLst/>
          </a:prstGeom>
          <a:effectLst>
            <a:glow rad="228600">
              <a:schemeClr val="accent6">
                <a:satMod val="175000"/>
                <a:alpha val="40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k-SK" dirty="0"/>
              <a:t>Cestovné lístky</a:t>
            </a:r>
          </a:p>
        </p:txBody>
      </p:sp>
      <p:sp>
        <p:nvSpPr>
          <p:cNvPr id="7" name="Bublina v tvare zaobleného obdĺžnika 6"/>
          <p:cNvSpPr/>
          <p:nvPr/>
        </p:nvSpPr>
        <p:spPr>
          <a:xfrm>
            <a:off x="4724705" y="3887115"/>
            <a:ext cx="2443280" cy="916230"/>
          </a:xfrm>
          <a:prstGeom prst="wedgeRoundRectCallout">
            <a:avLst/>
          </a:prstGeom>
          <a:effectLst>
            <a:glow rad="228600">
              <a:schemeClr val="accent6">
                <a:satMod val="175000"/>
                <a:alpha val="40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k-SK" dirty="0"/>
              <a:t>Poštové poukazy na adresu</a:t>
            </a:r>
          </a:p>
        </p:txBody>
      </p:sp>
      <p:sp>
        <p:nvSpPr>
          <p:cNvPr id="8" name="Bublina v tvare zaobleného obdĺžnika 7"/>
          <p:cNvSpPr/>
          <p:nvPr/>
        </p:nvSpPr>
        <p:spPr>
          <a:xfrm>
            <a:off x="2434130" y="4933700"/>
            <a:ext cx="2443280" cy="916230"/>
          </a:xfrm>
          <a:prstGeom prst="wedgeRoundRectCallout">
            <a:avLst/>
          </a:prstGeom>
          <a:effectLst>
            <a:glow rad="228600">
              <a:schemeClr val="accent6">
                <a:satMod val="175000"/>
                <a:alpha val="40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k-SK" dirty="0"/>
              <a:t>Poštová dobierková poukážka</a:t>
            </a:r>
          </a:p>
        </p:txBody>
      </p:sp>
      <p:sp>
        <p:nvSpPr>
          <p:cNvPr id="9" name="Bublina v tvare zaobleného obdĺžnika 8"/>
          <p:cNvSpPr/>
          <p:nvPr/>
        </p:nvSpPr>
        <p:spPr>
          <a:xfrm>
            <a:off x="5182820" y="5566870"/>
            <a:ext cx="2443280" cy="916230"/>
          </a:xfrm>
          <a:prstGeom prst="wedgeRoundRectCallout">
            <a:avLst/>
          </a:prstGeom>
          <a:effectLst>
            <a:glow rad="228600">
              <a:schemeClr val="accent6">
                <a:satMod val="175000"/>
                <a:alpha val="40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k-SK" dirty="0"/>
              <a:t>Cenný list</a:t>
            </a:r>
          </a:p>
        </p:txBody>
      </p:sp>
    </p:spTree>
    <p:extLst>
      <p:ext uri="{BB962C8B-B14F-4D97-AF65-F5344CB8AC3E}">
        <p14:creationId xmlns:p14="http://schemas.microsoft.com/office/powerpoint/2010/main" val="3284156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honeycomb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mph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60"/>
                            </p:stCondLst>
                            <p:childTnLst>
                              <p:par>
                                <p:cTn id="8" presetID="18" presetClass="emph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260"/>
                            </p:stCondLst>
                            <p:childTnLst>
                              <p:par>
                                <p:cTn id="11" presetID="18" presetClass="emph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20"/>
                            </p:stCondLst>
                            <p:childTnLst>
                              <p:par>
                                <p:cTn id="14" presetID="18" presetClass="emph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940"/>
                            </p:stCondLst>
                            <p:childTnLst>
                              <p:par>
                                <p:cTn id="17" presetID="18" presetClass="emph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920"/>
                            </p:stCondLst>
                            <p:childTnLst>
                              <p:par>
                                <p:cTn id="20" presetID="18" presetClass="emph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sk-SK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Doklady hotovostného platobného styku:</a:t>
            </a:r>
          </a:p>
        </p:txBody>
      </p:sp>
      <p:sp>
        <p:nvSpPr>
          <p:cNvPr id="4" name="Bublina v tvare zaobleného obdĺžnika 3"/>
          <p:cNvSpPr/>
          <p:nvPr/>
        </p:nvSpPr>
        <p:spPr>
          <a:xfrm>
            <a:off x="143555" y="2054655"/>
            <a:ext cx="2443280" cy="916230"/>
          </a:xfrm>
          <a:prstGeom prst="wedgeRoundRectCallout">
            <a:avLst/>
          </a:prstGeom>
          <a:effectLst>
            <a:glow rad="228600">
              <a:schemeClr val="accent6">
                <a:satMod val="175000"/>
                <a:alpha val="40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k-SK" dirty="0">
                <a:solidFill>
                  <a:schemeClr val="dk1"/>
                </a:solidFill>
              </a:rPr>
              <a:t>Výpisy z registračných pokladníc</a:t>
            </a:r>
          </a:p>
        </p:txBody>
      </p:sp>
      <p:sp>
        <p:nvSpPr>
          <p:cNvPr id="5" name="Bublina v tvare zaobleného obdĺžnika 4"/>
          <p:cNvSpPr/>
          <p:nvPr/>
        </p:nvSpPr>
        <p:spPr>
          <a:xfrm>
            <a:off x="3197655" y="2512770"/>
            <a:ext cx="2443280" cy="916230"/>
          </a:xfrm>
          <a:prstGeom prst="wedgeRoundRectCallout">
            <a:avLst/>
          </a:prstGeom>
          <a:effectLst>
            <a:glow rad="228600">
              <a:schemeClr val="accent6">
                <a:satMod val="175000"/>
                <a:alpha val="40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k-SK" dirty="0"/>
              <a:t>Príjmové a výdavkové pokladničné doklady</a:t>
            </a:r>
          </a:p>
        </p:txBody>
      </p:sp>
      <p:sp>
        <p:nvSpPr>
          <p:cNvPr id="6" name="Bublina v tvare zaobleného obdĺžnika 5"/>
          <p:cNvSpPr/>
          <p:nvPr/>
        </p:nvSpPr>
        <p:spPr>
          <a:xfrm>
            <a:off x="907080" y="3629411"/>
            <a:ext cx="2443280" cy="916230"/>
          </a:xfrm>
          <a:prstGeom prst="wedgeRoundRectCallout">
            <a:avLst/>
          </a:prstGeom>
          <a:effectLst>
            <a:glow rad="228600">
              <a:schemeClr val="accent6">
                <a:satMod val="175000"/>
                <a:alpha val="40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k-SK" dirty="0"/>
              <a:t>Cestovné lístky</a:t>
            </a:r>
          </a:p>
        </p:txBody>
      </p:sp>
      <p:sp>
        <p:nvSpPr>
          <p:cNvPr id="7" name="Bublina v tvare zaobleného obdĺžnika 6"/>
          <p:cNvSpPr/>
          <p:nvPr/>
        </p:nvSpPr>
        <p:spPr>
          <a:xfrm>
            <a:off x="4724705" y="3887115"/>
            <a:ext cx="2443280" cy="916230"/>
          </a:xfrm>
          <a:prstGeom prst="wedgeRoundRectCallout">
            <a:avLst/>
          </a:prstGeom>
          <a:effectLst>
            <a:glow rad="228600">
              <a:schemeClr val="accent6">
                <a:satMod val="175000"/>
                <a:alpha val="40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k-SK" dirty="0"/>
              <a:t>Poštové poukazy na adresu</a:t>
            </a:r>
          </a:p>
        </p:txBody>
      </p:sp>
      <p:sp>
        <p:nvSpPr>
          <p:cNvPr id="8" name="Bublina v tvare zaobleného obdĺžnika 7"/>
          <p:cNvSpPr/>
          <p:nvPr/>
        </p:nvSpPr>
        <p:spPr>
          <a:xfrm>
            <a:off x="2434130" y="4933700"/>
            <a:ext cx="2443280" cy="916230"/>
          </a:xfrm>
          <a:prstGeom prst="wedgeRoundRectCallout">
            <a:avLst/>
          </a:prstGeom>
          <a:effectLst>
            <a:glow rad="228600">
              <a:schemeClr val="accent6">
                <a:satMod val="175000"/>
                <a:alpha val="40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k-SK" dirty="0"/>
              <a:t>Poštová dobierková poukážka</a:t>
            </a:r>
          </a:p>
        </p:txBody>
      </p:sp>
      <p:sp>
        <p:nvSpPr>
          <p:cNvPr id="9" name="Bublina v tvare zaobleného obdĺžnika 8"/>
          <p:cNvSpPr/>
          <p:nvPr/>
        </p:nvSpPr>
        <p:spPr>
          <a:xfrm>
            <a:off x="5182820" y="5566870"/>
            <a:ext cx="2443280" cy="916230"/>
          </a:xfrm>
          <a:prstGeom prst="wedgeRoundRectCallout">
            <a:avLst/>
          </a:prstGeom>
          <a:effectLst>
            <a:glow rad="228600">
              <a:schemeClr val="accent6">
                <a:satMod val="175000"/>
                <a:alpha val="40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k-SK" dirty="0"/>
              <a:t>Cenný list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2245" y="2054655"/>
            <a:ext cx="5886450" cy="43815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2774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honeycomb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xit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" decel="100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7" presetClass="exit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" decel="100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37" presetClass="exit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" decel="100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37" presetClass="exit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" decel="100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37" presetClass="exit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" decel="100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23" presetClass="emph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3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3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set>
                                      <p:cBhvr>
                                        <p:cTn id="4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000"/>
                            </p:stCondLst>
                            <p:childTnLst>
                              <p:par>
                                <p:cTn id="42" presetID="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4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4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sk-SK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Doklady hotovostného platobného styku:</a:t>
            </a:r>
          </a:p>
        </p:txBody>
      </p:sp>
      <p:sp>
        <p:nvSpPr>
          <p:cNvPr id="4" name="Bublina v tvare zaobleného obdĺžnika 3"/>
          <p:cNvSpPr/>
          <p:nvPr/>
        </p:nvSpPr>
        <p:spPr>
          <a:xfrm>
            <a:off x="143555" y="2054655"/>
            <a:ext cx="2443280" cy="916230"/>
          </a:xfrm>
          <a:prstGeom prst="wedgeRoundRectCallout">
            <a:avLst/>
          </a:prstGeom>
          <a:effectLst>
            <a:glow rad="228600">
              <a:schemeClr val="accent6">
                <a:satMod val="175000"/>
                <a:alpha val="40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k-SK" dirty="0">
                <a:solidFill>
                  <a:schemeClr val="dk1"/>
                </a:solidFill>
              </a:rPr>
              <a:t>Výpisy z registračných pokladníc</a:t>
            </a:r>
          </a:p>
        </p:txBody>
      </p:sp>
      <p:sp>
        <p:nvSpPr>
          <p:cNvPr id="5" name="Bublina v tvare zaobleného obdĺžnika 4"/>
          <p:cNvSpPr/>
          <p:nvPr/>
        </p:nvSpPr>
        <p:spPr>
          <a:xfrm>
            <a:off x="3197655" y="2502778"/>
            <a:ext cx="2443280" cy="916230"/>
          </a:xfrm>
          <a:prstGeom prst="wedgeRoundRectCallout">
            <a:avLst/>
          </a:prstGeom>
          <a:effectLst>
            <a:glow rad="228600">
              <a:schemeClr val="accent6">
                <a:satMod val="175000"/>
                <a:alpha val="40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k-SK" dirty="0"/>
              <a:t>Príjmové a výdavkové pokladničné doklady</a:t>
            </a:r>
          </a:p>
        </p:txBody>
      </p:sp>
      <p:sp>
        <p:nvSpPr>
          <p:cNvPr id="6" name="Bublina v tvare zaobleného obdĺžnika 5"/>
          <p:cNvSpPr/>
          <p:nvPr/>
        </p:nvSpPr>
        <p:spPr>
          <a:xfrm>
            <a:off x="907080" y="3629411"/>
            <a:ext cx="2443280" cy="916230"/>
          </a:xfrm>
          <a:prstGeom prst="wedgeRoundRectCallout">
            <a:avLst/>
          </a:prstGeom>
          <a:effectLst>
            <a:glow rad="228600">
              <a:schemeClr val="accent6">
                <a:satMod val="175000"/>
                <a:alpha val="40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k-SK" dirty="0"/>
              <a:t>Cestovné lístky</a:t>
            </a:r>
          </a:p>
        </p:txBody>
      </p:sp>
      <p:sp>
        <p:nvSpPr>
          <p:cNvPr id="7" name="Bublina v tvare zaobleného obdĺžnika 6"/>
          <p:cNvSpPr/>
          <p:nvPr/>
        </p:nvSpPr>
        <p:spPr>
          <a:xfrm>
            <a:off x="4724705" y="3887115"/>
            <a:ext cx="2443280" cy="916230"/>
          </a:xfrm>
          <a:prstGeom prst="wedgeRoundRectCallout">
            <a:avLst/>
          </a:prstGeom>
          <a:effectLst>
            <a:glow rad="228600">
              <a:schemeClr val="accent6">
                <a:satMod val="175000"/>
                <a:alpha val="40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k-SK" dirty="0"/>
              <a:t>Poštové poukazy na adresu</a:t>
            </a:r>
          </a:p>
        </p:txBody>
      </p:sp>
      <p:sp>
        <p:nvSpPr>
          <p:cNvPr id="8" name="Bublina v tvare zaobleného obdĺžnika 7"/>
          <p:cNvSpPr/>
          <p:nvPr/>
        </p:nvSpPr>
        <p:spPr>
          <a:xfrm>
            <a:off x="2434130" y="4933700"/>
            <a:ext cx="2443280" cy="916230"/>
          </a:xfrm>
          <a:prstGeom prst="wedgeRoundRectCallout">
            <a:avLst/>
          </a:prstGeom>
          <a:effectLst>
            <a:glow rad="228600">
              <a:schemeClr val="accent6">
                <a:satMod val="175000"/>
                <a:alpha val="40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k-SK" dirty="0"/>
              <a:t>Poštová dobierková poukážka</a:t>
            </a:r>
          </a:p>
        </p:txBody>
      </p:sp>
      <p:sp>
        <p:nvSpPr>
          <p:cNvPr id="9" name="Bublina v tvare zaobleného obdĺžnika 8"/>
          <p:cNvSpPr/>
          <p:nvPr/>
        </p:nvSpPr>
        <p:spPr>
          <a:xfrm>
            <a:off x="5182820" y="5566870"/>
            <a:ext cx="2443280" cy="916230"/>
          </a:xfrm>
          <a:prstGeom prst="wedgeRoundRectCallout">
            <a:avLst/>
          </a:prstGeom>
          <a:effectLst>
            <a:glow rad="228600">
              <a:schemeClr val="accent6">
                <a:satMod val="175000"/>
                <a:alpha val="40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k-SK" dirty="0"/>
              <a:t>Cenný list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555" y="3647149"/>
            <a:ext cx="4278463" cy="302161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6067" y="3581705"/>
            <a:ext cx="4191375" cy="299253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1418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honeycomb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" decel="100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7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" decel="100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37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" decel="100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37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" decel="100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37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" decel="100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3" presetClass="emph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3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3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set>
                                      <p:cBhvr>
                                        <p:cTn id="4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4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4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4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4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Motív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915</TotalTime>
  <Words>1036</Words>
  <Application>Microsoft Office PowerPoint</Application>
  <PresentationFormat>Prezentácia na obrazovke (4:3)</PresentationFormat>
  <Paragraphs>370</Paragraphs>
  <Slides>33</Slides>
  <Notes>2</Notes>
  <HiddenSlides>0</HiddenSlides>
  <MMClips>0</MMClips>
  <ScaleCrop>false</ScaleCrop>
  <HeadingPairs>
    <vt:vector size="6" baseType="variant">
      <vt:variant>
        <vt:lpstr>Použité písma</vt:lpstr>
      </vt:variant>
      <vt:variant>
        <vt:i4>3</vt:i4>
      </vt:variant>
      <vt:variant>
        <vt:lpstr>Motív</vt:lpstr>
      </vt:variant>
      <vt:variant>
        <vt:i4>1</vt:i4>
      </vt:variant>
      <vt:variant>
        <vt:lpstr>Nadpisy snímok</vt:lpstr>
      </vt:variant>
      <vt:variant>
        <vt:i4>33</vt:i4>
      </vt:variant>
    </vt:vector>
  </HeadingPairs>
  <TitlesOfParts>
    <vt:vector size="37" baseType="lpstr">
      <vt:lpstr>Arial</vt:lpstr>
      <vt:lpstr>Calibri</vt:lpstr>
      <vt:lpstr>Courier New</vt:lpstr>
      <vt:lpstr>Office Theme</vt:lpstr>
      <vt:lpstr>Tuzemský platobný styk</vt:lpstr>
      <vt:lpstr>Platobný styk</vt:lpstr>
      <vt:lpstr>Platobný styk</vt:lpstr>
      <vt:lpstr>Prezentácia programu PowerPoint</vt:lpstr>
      <vt:lpstr>Členenie platobného styku:</vt:lpstr>
      <vt:lpstr>Hotovostný platobný styk</vt:lpstr>
      <vt:lpstr>Doklady hotovostného platobného styku:</vt:lpstr>
      <vt:lpstr>Doklady hotovostného platobného styku:</vt:lpstr>
      <vt:lpstr>Doklady hotovostného platobného styku:</vt:lpstr>
      <vt:lpstr>Doklady hotovostného platobného styku:</vt:lpstr>
      <vt:lpstr>Doklady hotovostného platobného styku:</vt:lpstr>
      <vt:lpstr>Doklady hotovostného platobného styku:</vt:lpstr>
      <vt:lpstr>Doklady hotovostného platobného styku:</vt:lpstr>
      <vt:lpstr>POZOR! Logická hádanka</vt:lpstr>
      <vt:lpstr>POZOR! Logická hádanka</vt:lpstr>
      <vt:lpstr>Bezhotovostný platobný styk</vt:lpstr>
      <vt:lpstr>Prezentácia programu PowerPoint</vt:lpstr>
      <vt:lpstr>Doklady bezhotovostného platobného styku:</vt:lpstr>
      <vt:lpstr>Doklady bezhotovostného platobného styku:</vt:lpstr>
      <vt:lpstr>Doklady bezhotovostného platobného styku:</vt:lpstr>
      <vt:lpstr>Doklady bezhotovostného platobného styku:</vt:lpstr>
      <vt:lpstr>Doklady bezhotovostného platobného styku:</vt:lpstr>
      <vt:lpstr>Prevodný príkaz</vt:lpstr>
      <vt:lpstr>Šek</vt:lpstr>
      <vt:lpstr>Platobná karta</vt:lpstr>
      <vt:lpstr>Zmenka</vt:lpstr>
      <vt:lpstr>Kombinovaný platobný styk</vt:lpstr>
      <vt:lpstr>Doklady kombinovaného platobného styku:</vt:lpstr>
      <vt:lpstr>Moderné formy platobného styku</vt:lpstr>
      <vt:lpstr>Moderné formy platobného styku</vt:lpstr>
      <vt:lpstr>Tajnička</vt:lpstr>
      <vt:lpstr>Tajnička</vt:lpstr>
      <vt:lpstr>Prezentácia programu PowerPoint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Julian</dc:creator>
  <cp:lastModifiedBy>Veličová Mariana</cp:lastModifiedBy>
  <cp:revision>72</cp:revision>
  <dcterms:created xsi:type="dcterms:W3CDTF">2013-08-21T19:17:07Z</dcterms:created>
  <dcterms:modified xsi:type="dcterms:W3CDTF">2021-12-08T20:00:53Z</dcterms:modified>
</cp:coreProperties>
</file>